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68"/>
  </p:notesMasterIdLst>
  <p:sldIdLst>
    <p:sldId id="256" r:id="rId2"/>
    <p:sldId id="258" r:id="rId3"/>
    <p:sldId id="259" r:id="rId4"/>
    <p:sldId id="260" r:id="rId5"/>
    <p:sldId id="284" r:id="rId6"/>
    <p:sldId id="261" r:id="rId7"/>
    <p:sldId id="262" r:id="rId8"/>
    <p:sldId id="289" r:id="rId9"/>
    <p:sldId id="290" r:id="rId10"/>
    <p:sldId id="286" r:id="rId11"/>
    <p:sldId id="285" r:id="rId12"/>
    <p:sldId id="263" r:id="rId13"/>
    <p:sldId id="265" r:id="rId14"/>
    <p:sldId id="266" r:id="rId15"/>
    <p:sldId id="267" r:id="rId16"/>
    <p:sldId id="268" r:id="rId17"/>
    <p:sldId id="269" r:id="rId18"/>
    <p:sldId id="288" r:id="rId19"/>
    <p:sldId id="270" r:id="rId20"/>
    <p:sldId id="271" r:id="rId21"/>
    <p:sldId id="283" r:id="rId22"/>
    <p:sldId id="272" r:id="rId23"/>
    <p:sldId id="274" r:id="rId24"/>
    <p:sldId id="276" r:id="rId25"/>
    <p:sldId id="338" r:id="rId26"/>
    <p:sldId id="293" r:id="rId27"/>
    <p:sldId id="297" r:id="rId28"/>
    <p:sldId id="299" r:id="rId29"/>
    <p:sldId id="298" r:id="rId30"/>
    <p:sldId id="300" r:id="rId31"/>
    <p:sldId id="301" r:id="rId32"/>
    <p:sldId id="302" r:id="rId33"/>
    <p:sldId id="303" r:id="rId34"/>
    <p:sldId id="304" r:id="rId35"/>
    <p:sldId id="306" r:id="rId36"/>
    <p:sldId id="307" r:id="rId37"/>
    <p:sldId id="308" r:id="rId38"/>
    <p:sldId id="309" r:id="rId39"/>
    <p:sldId id="310" r:id="rId40"/>
    <p:sldId id="311" r:id="rId41"/>
    <p:sldId id="314" r:id="rId42"/>
    <p:sldId id="315" r:id="rId43"/>
    <p:sldId id="316" r:id="rId44"/>
    <p:sldId id="318" r:id="rId45"/>
    <p:sldId id="323" r:id="rId46"/>
    <p:sldId id="324" r:id="rId47"/>
    <p:sldId id="325" r:id="rId48"/>
    <p:sldId id="326" r:id="rId49"/>
    <p:sldId id="327" r:id="rId50"/>
    <p:sldId id="336" r:id="rId51"/>
    <p:sldId id="339" r:id="rId52"/>
    <p:sldId id="340" r:id="rId53"/>
    <p:sldId id="341" r:id="rId54"/>
    <p:sldId id="345" r:id="rId55"/>
    <p:sldId id="361" r:id="rId56"/>
    <p:sldId id="351" r:id="rId57"/>
    <p:sldId id="355" r:id="rId58"/>
    <p:sldId id="357" r:id="rId59"/>
    <p:sldId id="359" r:id="rId60"/>
    <p:sldId id="387" r:id="rId61"/>
    <p:sldId id="388" r:id="rId62"/>
    <p:sldId id="372" r:id="rId63"/>
    <p:sldId id="383" r:id="rId64"/>
    <p:sldId id="385" r:id="rId65"/>
    <p:sldId id="386" r:id="rId66"/>
    <p:sldId id="382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a Vucic" initials="RV" lastIdx="1" clrIdx="0">
    <p:extLst>
      <p:ext uri="{19B8F6BF-5375-455C-9EA6-DF929625EA0E}">
        <p15:presenceInfo xmlns:p15="http://schemas.microsoft.com/office/powerpoint/2012/main" userId="1ecdf18d73bfd4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266"/>
    <a:srgbClr val="D2A7F5"/>
    <a:srgbClr val="EF8E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4" autoAdjust="0"/>
    <p:restoredTop sz="94660"/>
  </p:normalViewPr>
  <p:slideViewPr>
    <p:cSldViewPr>
      <p:cViewPr varScale="1">
        <p:scale>
          <a:sx n="80" d="100"/>
          <a:sy n="80" d="100"/>
        </p:scale>
        <p:origin x="134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F057EE-C07E-49F9-B12E-A4451FB39FB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DB095E-DA97-4234-BFB8-88D899D43762}">
      <dgm:prSet phldrT="[Text]"/>
      <dgm:spPr/>
      <dgm:t>
        <a:bodyPr/>
        <a:lstStyle/>
        <a:p>
          <a:r>
            <a: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14C2C5-E82E-41A1-B8A8-933C2918E174}" type="parTrans" cxnId="{87CB0ECE-6B8F-4861-AD1F-C0FCC54846F7}">
      <dgm:prSet/>
      <dgm:spPr/>
      <dgm:t>
        <a:bodyPr/>
        <a:lstStyle/>
        <a:p>
          <a:endParaRPr lang="en-US"/>
        </a:p>
      </dgm:t>
    </dgm:pt>
    <dgm:pt modelId="{8ED85CD3-4138-4442-B420-19DD6276F53D}" type="sibTrans" cxnId="{87CB0ECE-6B8F-4861-AD1F-C0FCC54846F7}">
      <dgm:prSet/>
      <dgm:spPr/>
      <dgm:t>
        <a:bodyPr/>
        <a:lstStyle/>
        <a:p>
          <a:endParaRPr lang="en-US"/>
        </a:p>
      </dgm:t>
    </dgm:pt>
    <dgm:pt modelId="{20A2EA08-B2CE-433D-B0F1-911A91119676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INFLAMMATORY PROCESS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926956-72BF-4F01-ABC5-D4C76E77425C}" type="parTrans" cxnId="{74280B12-EF6A-48CC-8133-1D15F9307551}">
      <dgm:prSet/>
      <dgm:spPr/>
      <dgm:t>
        <a:bodyPr/>
        <a:lstStyle/>
        <a:p>
          <a:endParaRPr lang="en-US"/>
        </a:p>
      </dgm:t>
    </dgm:pt>
    <dgm:pt modelId="{AC269258-710D-4ADE-A9E4-D5E57C0B067A}" type="sibTrans" cxnId="{74280B12-EF6A-48CC-8133-1D15F9307551}">
      <dgm:prSet/>
      <dgm:spPr/>
      <dgm:t>
        <a:bodyPr/>
        <a:lstStyle/>
        <a:p>
          <a:endParaRPr lang="en-US"/>
        </a:p>
      </dgm:t>
    </dgm:pt>
    <dgm:pt modelId="{3C56D61E-3920-419E-9B9C-40361C606F8E}">
      <dgm:prSet phldrT="[Text]"/>
      <dgm:spPr/>
      <dgm:t>
        <a:bodyPr/>
        <a:lstStyle/>
        <a:p>
          <a:r>
            <a: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342F24-185D-4C53-B011-6281DC3DEE84}" type="parTrans" cxnId="{1426319F-EDFB-4C0A-BD41-4A853AD22A9B}">
      <dgm:prSet/>
      <dgm:spPr/>
      <dgm:t>
        <a:bodyPr/>
        <a:lstStyle/>
        <a:p>
          <a:endParaRPr lang="en-US"/>
        </a:p>
      </dgm:t>
    </dgm:pt>
    <dgm:pt modelId="{DF2E024D-F883-4742-A35F-7AE2D3119761}" type="sibTrans" cxnId="{1426319F-EDFB-4C0A-BD41-4A853AD22A9B}">
      <dgm:prSet/>
      <dgm:spPr/>
      <dgm:t>
        <a:bodyPr/>
        <a:lstStyle/>
        <a:p>
          <a:endParaRPr lang="en-US"/>
        </a:p>
      </dgm:t>
    </dgm:pt>
    <dgm:pt modelId="{2136D08E-D8EC-4162-BD93-A0E7B9FFF5BF}">
      <dgm:prSet phldrT="[Text]"/>
      <dgm:spPr/>
      <dgm:t>
        <a:bodyPr/>
        <a:lstStyle/>
        <a:p>
          <a:r>
            <a: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MALIGNANCY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F0DAAF-8813-4DFD-B869-98ED51741BC9}" type="parTrans" cxnId="{C3C9B960-E88E-4825-9BEE-00DE4A55F75C}">
      <dgm:prSet/>
      <dgm:spPr/>
      <dgm:t>
        <a:bodyPr/>
        <a:lstStyle/>
        <a:p>
          <a:endParaRPr lang="en-US"/>
        </a:p>
      </dgm:t>
    </dgm:pt>
    <dgm:pt modelId="{6C61C5CA-D53F-453B-A2BD-41177E25EBA4}" type="sibTrans" cxnId="{C3C9B960-E88E-4825-9BEE-00DE4A55F75C}">
      <dgm:prSet/>
      <dgm:spPr/>
      <dgm:t>
        <a:bodyPr/>
        <a:lstStyle/>
        <a:p>
          <a:endParaRPr lang="en-US"/>
        </a:p>
      </dgm:t>
    </dgm:pt>
    <dgm:pt modelId="{F37823FA-BB86-4DB1-955C-B3B2DCBE9AD2}">
      <dgm:prSet phldrT="[Text]"/>
      <dgm:spPr/>
      <dgm:t>
        <a:bodyPr/>
        <a:lstStyle/>
        <a:p>
          <a:r>
            <a: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084500-EBCA-4179-B4B0-6E6AEC7AB88D}" type="parTrans" cxnId="{CCA93890-CBE9-4C2E-AFE8-C386828E4B03}">
      <dgm:prSet/>
      <dgm:spPr/>
      <dgm:t>
        <a:bodyPr/>
        <a:lstStyle/>
        <a:p>
          <a:endParaRPr lang="en-US"/>
        </a:p>
      </dgm:t>
    </dgm:pt>
    <dgm:pt modelId="{A5C65749-7492-447E-BCB2-AFAF619D3D00}" type="sibTrans" cxnId="{CCA93890-CBE9-4C2E-AFE8-C386828E4B03}">
      <dgm:prSet/>
      <dgm:spPr/>
      <dgm:t>
        <a:bodyPr/>
        <a:lstStyle/>
        <a:p>
          <a:endParaRPr lang="en-US"/>
        </a:p>
      </dgm:t>
    </dgm:pt>
    <dgm:pt modelId="{52B3C478-0048-42C6-9474-2BD9A54AA92C}">
      <dgm:prSet phldrT="[Text]"/>
      <dgm:spPr/>
      <dgm:t>
        <a:bodyPr/>
        <a:lstStyle/>
        <a:p>
          <a:r>
            <a: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CARDIOVASCULAR PROCESSES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19CDBF-D5AA-4530-A57D-8FC4F05AC28A}" type="parTrans" cxnId="{C9BEECD8-A720-4D36-9426-A900A077FDB8}">
      <dgm:prSet/>
      <dgm:spPr/>
      <dgm:t>
        <a:bodyPr/>
        <a:lstStyle/>
        <a:p>
          <a:endParaRPr lang="en-US"/>
        </a:p>
      </dgm:t>
    </dgm:pt>
    <dgm:pt modelId="{1C725D5A-C884-4453-B9D5-E2213D66359F}" type="sibTrans" cxnId="{C9BEECD8-A720-4D36-9426-A900A077FDB8}">
      <dgm:prSet/>
      <dgm:spPr/>
      <dgm:t>
        <a:bodyPr/>
        <a:lstStyle/>
        <a:p>
          <a:endParaRPr lang="en-US"/>
        </a:p>
      </dgm:t>
    </dgm:pt>
    <dgm:pt modelId="{51D1A692-44FE-4061-8BCB-F7E5246661CD}" type="pres">
      <dgm:prSet presAssocID="{EAF057EE-C07E-49F9-B12E-A4451FB39F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68DE47-5F1B-478B-A0D0-4A5DA811E418}" type="pres">
      <dgm:prSet presAssocID="{06DB095E-DA97-4234-BFB8-88D899D43762}" presName="composite" presStyleCnt="0"/>
      <dgm:spPr/>
    </dgm:pt>
    <dgm:pt modelId="{CBA9A6DF-5680-4EEE-9E9E-5F21F91F0CB3}" type="pres">
      <dgm:prSet presAssocID="{06DB095E-DA97-4234-BFB8-88D899D4376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FC470-BD49-4C91-8684-2BAE4EF4B341}" type="pres">
      <dgm:prSet presAssocID="{06DB095E-DA97-4234-BFB8-88D899D43762}" presName="descendantText" presStyleLbl="alignAcc1" presStyleIdx="0" presStyleCnt="3" custLinFactNeighborX="549" custLinFactNeighborY="-39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B5A7C-6F6F-40AF-A36D-4ACD47863CC9}" type="pres">
      <dgm:prSet presAssocID="{8ED85CD3-4138-4442-B420-19DD6276F53D}" presName="sp" presStyleCnt="0"/>
      <dgm:spPr/>
    </dgm:pt>
    <dgm:pt modelId="{095A259E-F620-4906-87FE-A0D0534E39E2}" type="pres">
      <dgm:prSet presAssocID="{3C56D61E-3920-419E-9B9C-40361C606F8E}" presName="composite" presStyleCnt="0"/>
      <dgm:spPr/>
    </dgm:pt>
    <dgm:pt modelId="{C7DDFDA6-78BF-4285-866A-8DA574113A0F}" type="pres">
      <dgm:prSet presAssocID="{3C56D61E-3920-419E-9B9C-40361C606F8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FE6757-C79A-499F-9DFD-675847250A6B}" type="pres">
      <dgm:prSet presAssocID="{3C56D61E-3920-419E-9B9C-40361C606F8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C8E697-50EC-4CA5-9D62-0841A06CB0E4}" type="pres">
      <dgm:prSet presAssocID="{DF2E024D-F883-4742-A35F-7AE2D3119761}" presName="sp" presStyleCnt="0"/>
      <dgm:spPr/>
    </dgm:pt>
    <dgm:pt modelId="{5A305A62-3722-48FF-8F7D-BB45CD64076B}" type="pres">
      <dgm:prSet presAssocID="{F37823FA-BB86-4DB1-955C-B3B2DCBE9AD2}" presName="composite" presStyleCnt="0"/>
      <dgm:spPr/>
    </dgm:pt>
    <dgm:pt modelId="{35251328-4A3D-41F3-93D3-09DF5B2E4E51}" type="pres">
      <dgm:prSet presAssocID="{F37823FA-BB86-4DB1-955C-B3B2DCBE9AD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0E72F-CAB1-42DB-8C96-A58F99272FDE}" type="pres">
      <dgm:prSet presAssocID="{F37823FA-BB86-4DB1-955C-B3B2DCBE9AD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72CFFF-0C25-4A86-9FA5-F86AEEFAB616}" type="presOf" srcId="{06DB095E-DA97-4234-BFB8-88D899D43762}" destId="{CBA9A6DF-5680-4EEE-9E9E-5F21F91F0CB3}" srcOrd="0" destOrd="0" presId="urn:microsoft.com/office/officeart/2005/8/layout/chevron2"/>
    <dgm:cxn modelId="{C3C9B960-E88E-4825-9BEE-00DE4A55F75C}" srcId="{3C56D61E-3920-419E-9B9C-40361C606F8E}" destId="{2136D08E-D8EC-4162-BD93-A0E7B9FFF5BF}" srcOrd="0" destOrd="0" parTransId="{E4F0DAAF-8813-4DFD-B869-98ED51741BC9}" sibTransId="{6C61C5CA-D53F-453B-A2BD-41177E25EBA4}"/>
    <dgm:cxn modelId="{74280B12-EF6A-48CC-8133-1D15F9307551}" srcId="{06DB095E-DA97-4234-BFB8-88D899D43762}" destId="{20A2EA08-B2CE-433D-B0F1-911A91119676}" srcOrd="0" destOrd="0" parTransId="{CC926956-72BF-4F01-ABC5-D4C76E77425C}" sibTransId="{AC269258-710D-4ADE-A9E4-D5E57C0B067A}"/>
    <dgm:cxn modelId="{9844FD7D-6768-4B18-8A6F-0DFFD06E0BD4}" type="presOf" srcId="{2136D08E-D8EC-4162-BD93-A0E7B9FFF5BF}" destId="{0DFE6757-C79A-499F-9DFD-675847250A6B}" srcOrd="0" destOrd="0" presId="urn:microsoft.com/office/officeart/2005/8/layout/chevron2"/>
    <dgm:cxn modelId="{212DD32A-D1A3-4D8A-AA31-C1D280E55203}" type="presOf" srcId="{3C56D61E-3920-419E-9B9C-40361C606F8E}" destId="{C7DDFDA6-78BF-4285-866A-8DA574113A0F}" srcOrd="0" destOrd="0" presId="urn:microsoft.com/office/officeart/2005/8/layout/chevron2"/>
    <dgm:cxn modelId="{1426319F-EDFB-4C0A-BD41-4A853AD22A9B}" srcId="{EAF057EE-C07E-49F9-B12E-A4451FB39FB0}" destId="{3C56D61E-3920-419E-9B9C-40361C606F8E}" srcOrd="1" destOrd="0" parTransId="{B1342F24-185D-4C53-B011-6281DC3DEE84}" sibTransId="{DF2E024D-F883-4742-A35F-7AE2D3119761}"/>
    <dgm:cxn modelId="{89B4D680-58C2-4D50-B926-3B086748C791}" type="presOf" srcId="{52B3C478-0048-42C6-9474-2BD9A54AA92C}" destId="{AF30E72F-CAB1-42DB-8C96-A58F99272FDE}" srcOrd="0" destOrd="0" presId="urn:microsoft.com/office/officeart/2005/8/layout/chevron2"/>
    <dgm:cxn modelId="{C9BEECD8-A720-4D36-9426-A900A077FDB8}" srcId="{F37823FA-BB86-4DB1-955C-B3B2DCBE9AD2}" destId="{52B3C478-0048-42C6-9474-2BD9A54AA92C}" srcOrd="0" destOrd="0" parTransId="{BD19CDBF-D5AA-4530-A57D-8FC4F05AC28A}" sibTransId="{1C725D5A-C884-4453-B9D5-E2213D66359F}"/>
    <dgm:cxn modelId="{CCA93890-CBE9-4C2E-AFE8-C386828E4B03}" srcId="{EAF057EE-C07E-49F9-B12E-A4451FB39FB0}" destId="{F37823FA-BB86-4DB1-955C-B3B2DCBE9AD2}" srcOrd="2" destOrd="0" parTransId="{8E084500-EBCA-4179-B4B0-6E6AEC7AB88D}" sibTransId="{A5C65749-7492-447E-BCB2-AFAF619D3D00}"/>
    <dgm:cxn modelId="{FDDCAD8B-C327-43D6-9EF1-3B35F25F0656}" type="presOf" srcId="{EAF057EE-C07E-49F9-B12E-A4451FB39FB0}" destId="{51D1A692-44FE-4061-8BCB-F7E5246661CD}" srcOrd="0" destOrd="0" presId="urn:microsoft.com/office/officeart/2005/8/layout/chevron2"/>
    <dgm:cxn modelId="{CFDB10EC-EA57-4CB9-A4B7-22C2354A25CE}" type="presOf" srcId="{F37823FA-BB86-4DB1-955C-B3B2DCBE9AD2}" destId="{35251328-4A3D-41F3-93D3-09DF5B2E4E51}" srcOrd="0" destOrd="0" presId="urn:microsoft.com/office/officeart/2005/8/layout/chevron2"/>
    <dgm:cxn modelId="{D2AA2EDF-18C5-4D51-AAF9-35E7821D1AE3}" type="presOf" srcId="{20A2EA08-B2CE-433D-B0F1-911A91119676}" destId="{A4EFC470-BD49-4C91-8684-2BAE4EF4B341}" srcOrd="0" destOrd="0" presId="urn:microsoft.com/office/officeart/2005/8/layout/chevron2"/>
    <dgm:cxn modelId="{87CB0ECE-6B8F-4861-AD1F-C0FCC54846F7}" srcId="{EAF057EE-C07E-49F9-B12E-A4451FB39FB0}" destId="{06DB095E-DA97-4234-BFB8-88D899D43762}" srcOrd="0" destOrd="0" parTransId="{CB14C2C5-E82E-41A1-B8A8-933C2918E174}" sibTransId="{8ED85CD3-4138-4442-B420-19DD6276F53D}"/>
    <dgm:cxn modelId="{8D99D87C-DF1B-4808-AAA9-79DDFC322F2C}" type="presParOf" srcId="{51D1A692-44FE-4061-8BCB-F7E5246661CD}" destId="{9268DE47-5F1B-478B-A0D0-4A5DA811E418}" srcOrd="0" destOrd="0" presId="urn:microsoft.com/office/officeart/2005/8/layout/chevron2"/>
    <dgm:cxn modelId="{50391C0C-4755-4271-9C5E-68B66EC115B2}" type="presParOf" srcId="{9268DE47-5F1B-478B-A0D0-4A5DA811E418}" destId="{CBA9A6DF-5680-4EEE-9E9E-5F21F91F0CB3}" srcOrd="0" destOrd="0" presId="urn:microsoft.com/office/officeart/2005/8/layout/chevron2"/>
    <dgm:cxn modelId="{55F64649-B058-4E1D-82DA-D638DEA0BAD5}" type="presParOf" srcId="{9268DE47-5F1B-478B-A0D0-4A5DA811E418}" destId="{A4EFC470-BD49-4C91-8684-2BAE4EF4B341}" srcOrd="1" destOrd="0" presId="urn:microsoft.com/office/officeart/2005/8/layout/chevron2"/>
    <dgm:cxn modelId="{D8756554-F151-447B-80D5-F168D972C6B2}" type="presParOf" srcId="{51D1A692-44FE-4061-8BCB-F7E5246661CD}" destId="{E41B5A7C-6F6F-40AF-A36D-4ACD47863CC9}" srcOrd="1" destOrd="0" presId="urn:microsoft.com/office/officeart/2005/8/layout/chevron2"/>
    <dgm:cxn modelId="{F0145138-F7B2-4060-8A5F-166C47FCE686}" type="presParOf" srcId="{51D1A692-44FE-4061-8BCB-F7E5246661CD}" destId="{095A259E-F620-4906-87FE-A0D0534E39E2}" srcOrd="2" destOrd="0" presId="urn:microsoft.com/office/officeart/2005/8/layout/chevron2"/>
    <dgm:cxn modelId="{3D89E45B-0A85-4DF9-B1B1-1257FB26F5BF}" type="presParOf" srcId="{095A259E-F620-4906-87FE-A0D0534E39E2}" destId="{C7DDFDA6-78BF-4285-866A-8DA574113A0F}" srcOrd="0" destOrd="0" presId="urn:microsoft.com/office/officeart/2005/8/layout/chevron2"/>
    <dgm:cxn modelId="{90821248-59C0-4035-85AD-AC11A09BF11B}" type="presParOf" srcId="{095A259E-F620-4906-87FE-A0D0534E39E2}" destId="{0DFE6757-C79A-499F-9DFD-675847250A6B}" srcOrd="1" destOrd="0" presId="urn:microsoft.com/office/officeart/2005/8/layout/chevron2"/>
    <dgm:cxn modelId="{9E8B70D5-1383-4E03-A388-98C75854ACA3}" type="presParOf" srcId="{51D1A692-44FE-4061-8BCB-F7E5246661CD}" destId="{20C8E697-50EC-4CA5-9D62-0841A06CB0E4}" srcOrd="3" destOrd="0" presId="urn:microsoft.com/office/officeart/2005/8/layout/chevron2"/>
    <dgm:cxn modelId="{549EC3B0-4699-477E-A9F6-FB34A2F9F4E1}" type="presParOf" srcId="{51D1A692-44FE-4061-8BCB-F7E5246661CD}" destId="{5A305A62-3722-48FF-8F7D-BB45CD64076B}" srcOrd="4" destOrd="0" presId="urn:microsoft.com/office/officeart/2005/8/layout/chevron2"/>
    <dgm:cxn modelId="{172D7243-BA08-4CC2-AA87-FDEE7199CF07}" type="presParOf" srcId="{5A305A62-3722-48FF-8F7D-BB45CD64076B}" destId="{35251328-4A3D-41F3-93D3-09DF5B2E4E51}" srcOrd="0" destOrd="0" presId="urn:microsoft.com/office/officeart/2005/8/layout/chevron2"/>
    <dgm:cxn modelId="{222967AD-BB11-4857-80A9-F6F6EFF4A5E0}" type="presParOf" srcId="{5A305A62-3722-48FF-8F7D-BB45CD64076B}" destId="{AF30E72F-CAB1-42DB-8C96-A58F99272F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955542-B713-4EE8-B6FF-A66FFBBEC1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CS"/>
        </a:p>
      </dgm:t>
    </dgm:pt>
    <dgm:pt modelId="{6ECEE203-2628-42AD-BA8E-D007CDF1E369}">
      <dgm:prSet phldrT="[Text]" custT="1"/>
      <dgm:spPr/>
      <dgm:t>
        <a:bodyPr/>
        <a:lstStyle/>
        <a:p>
          <a:r>
            <a:rPr lang="sr-Latn-RS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Bronchodilatators</a:t>
          </a:r>
          <a:endParaRPr lang="sr-Latn-CS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EF066E00-E6F6-4E6F-BCFD-418CA9119031}" type="parTrans" cxnId="{67412D53-AA15-4D84-9E49-1D9EF33EBE43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4420DFDF-6575-4C24-8425-7F58A9318A52}" type="sibTrans" cxnId="{67412D53-AA15-4D84-9E49-1D9EF33EBE43}">
      <dgm:prSet/>
      <dgm:spPr/>
      <dgm:t>
        <a:bodyPr/>
        <a:lstStyle/>
        <a:p>
          <a:endParaRPr lang="sr-Latn-CS"/>
        </a:p>
      </dgm:t>
    </dgm:pt>
    <dgm:pt modelId="{CF146254-3F38-40D4-BF4B-91871F75169B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Short acting</a:t>
          </a:r>
          <a:endParaRPr lang="sr-Latn-CS" sz="20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91086596-C12F-4444-841F-F0DE14BE54F5}" type="parTrans" cxnId="{CB5AD553-C1BE-4ED7-9901-AF1FA7C6C525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75BD14D7-9DE9-424F-A3F5-903A9D17B8E9}" type="sibTrans" cxnId="{CB5AD553-C1BE-4ED7-9901-AF1FA7C6C525}">
      <dgm:prSet/>
      <dgm:spPr/>
      <dgm:t>
        <a:bodyPr/>
        <a:lstStyle/>
        <a:p>
          <a:endParaRPr lang="sr-Latn-CS"/>
        </a:p>
      </dgm:t>
    </dgm:pt>
    <dgm:pt modelId="{E5FDEC0F-3F27-4B68-BCB1-EEE6A0668F7A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Long acting</a:t>
          </a:r>
          <a:endParaRPr lang="sr-Latn-CS" sz="20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E3BE9C4B-BFAE-495F-BC17-3F102D1FCDD8}" type="parTrans" cxnId="{595B2597-EAA1-458F-9A3B-174E62CEE05C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2539EFA0-625D-423F-9FD8-C68C1D934A78}" type="sibTrans" cxnId="{595B2597-EAA1-458F-9A3B-174E62CEE05C}">
      <dgm:prSet/>
      <dgm:spPr/>
      <dgm:t>
        <a:bodyPr/>
        <a:lstStyle/>
        <a:p>
          <a:endParaRPr lang="sr-Latn-CS"/>
        </a:p>
      </dgm:t>
    </dgm:pt>
    <dgm:pt modelId="{23C14E54-BD25-4BAC-A33C-65A16D621C72}">
      <dgm:prSet phldrT="[Text]" custT="1"/>
      <dgm:spPr/>
      <dgm:t>
        <a:bodyPr/>
        <a:lstStyle/>
        <a:p>
          <a:r>
            <a:rPr lang="sr-Latn-RS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Antiinflamatory drugs</a:t>
          </a:r>
          <a:endParaRPr lang="sr-Latn-CS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295F701A-FE02-49C6-A039-46973C920DA3}" type="parTrans" cxnId="{FBEDE029-021F-4FCB-821B-6E7DD806AFE7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2EB4217B-F7B0-421D-9D11-D86E02AB1474}" type="sibTrans" cxnId="{FBEDE029-021F-4FCB-821B-6E7DD806AFE7}">
      <dgm:prSet/>
      <dgm:spPr/>
      <dgm:t>
        <a:bodyPr/>
        <a:lstStyle/>
        <a:p>
          <a:endParaRPr lang="sr-Latn-CS"/>
        </a:p>
      </dgm:t>
    </dgm:pt>
    <dgm:pt modelId="{21E96AA0-2036-46E2-B8AF-8721DB74F4CC}">
      <dgm:prSet phldrT="[Text]" custT="1"/>
      <dgm:spPr/>
      <dgm:t>
        <a:bodyPr/>
        <a:lstStyle/>
        <a:p>
          <a:r>
            <a:rPr lang="sr-Latn-RS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Kortikosteroids</a:t>
          </a:r>
          <a:endParaRPr lang="sr-Latn-CS" sz="2400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287DFED1-7D46-449F-A93E-6C37ED1AB68A}" type="parTrans" cxnId="{F2DC7045-AF7D-4606-8D81-E70844E6B6FA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B7A2D022-1623-4BB2-9968-1E79FFD300E4}" type="sibTrans" cxnId="{F2DC7045-AF7D-4606-8D81-E70844E6B6FA}">
      <dgm:prSet/>
      <dgm:spPr/>
      <dgm:t>
        <a:bodyPr/>
        <a:lstStyle/>
        <a:p>
          <a:endParaRPr lang="sr-Latn-CS"/>
        </a:p>
      </dgm:t>
    </dgm:pt>
    <dgm:pt modelId="{9BAA0FDF-6A2F-42D7-9E77-C65D8AEF7857}">
      <dgm:prSet/>
      <dgm:spPr/>
      <dgm:t>
        <a:bodyPr anchor="t"/>
        <a:lstStyle/>
        <a:p>
          <a:r>
            <a:rPr lang="el-GR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β2 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agonists
Salbutamol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Fenoterol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Anticholinergics
Ipratropium</a:t>
          </a:r>
          <a:endParaRPr lang="sr-Latn-CS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BFBCC312-C318-44D4-95F2-33EC46B02706}" type="parTrans" cxnId="{956E7305-DAA7-4901-9164-1239CC41CD31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D2372767-5ADA-4120-A396-D16E1C004157}" type="sibTrans" cxnId="{956E7305-DAA7-4901-9164-1239CC41CD31}">
      <dgm:prSet/>
      <dgm:spPr/>
      <dgm:t>
        <a:bodyPr/>
        <a:lstStyle/>
        <a:p>
          <a:endParaRPr lang="sr-Latn-CS"/>
        </a:p>
      </dgm:t>
    </dgm:pt>
    <dgm:pt modelId="{AE732352-0FBA-4F36-8D76-47459D0D4668}">
      <dgm:prSet/>
      <dgm:spPr/>
      <dgm:t>
        <a:bodyPr anchor="t"/>
        <a:lstStyle/>
        <a:p>
          <a:r>
            <a:rPr lang="el-GR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β2 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agonists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Salmeterol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Indacaterol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Anticholinergics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Tiotropium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Glycopyronium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Umeclidinium</a:t>
          </a:r>
          <a:r>
            <a: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Theophylline</a:t>
          </a:r>
          <a:endParaRPr lang="sr-Latn-CS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F1057670-03C2-4E8E-B2C2-4772E848C27C}" type="parTrans" cxnId="{959E5FFC-2244-4249-A57A-B85D1D2EA960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441D6F14-ABAB-47B9-9F80-AACEF37A7104}" type="sibTrans" cxnId="{959E5FFC-2244-4249-A57A-B85D1D2EA960}">
      <dgm:prSet/>
      <dgm:spPr/>
      <dgm:t>
        <a:bodyPr/>
        <a:lstStyle/>
        <a:p>
          <a:endParaRPr lang="sr-Latn-CS"/>
        </a:p>
      </dgm:t>
    </dgm:pt>
    <dgm:pt modelId="{4B8C1CBA-6159-4C98-AA23-B898CF62D0A7}">
      <dgm:prSet/>
      <dgm:spPr/>
      <dgm:t>
        <a:bodyPr anchor="t"/>
        <a:lstStyle/>
        <a:p>
          <a:r>
            <a:rPr lang="sr-Latn-R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Determined combinations</a:t>
          </a:r>
          <a:endParaRPr lang="sr-Latn-CS" b="1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Salmeterol</a:t>
          </a:r>
          <a:r>
            <a:rPr lang="sr-Latn-C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</a:t>
          </a:r>
          <a:r>
            <a:rPr lang="sr-Latn-R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Flutikason</a:t>
          </a:r>
          <a:endParaRPr lang="sr-Latn-CS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sr-Latn-C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</a:t>
          </a:r>
          <a:r>
            <a:rPr lang="sr-Latn-R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Budesonid</a:t>
          </a:r>
          <a:endParaRPr lang="sr-Cyrl-RS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r>
            <a:rPr lang="en-US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sr-Cyrl-R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 </a:t>
          </a:r>
          <a:r>
            <a:rPr lang="sr-Latn-R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Beklometason</a:t>
          </a:r>
          <a:endParaRPr lang="sr-Latn-CS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gm:t>
    </dgm:pt>
    <dgm:pt modelId="{A9E750B9-2830-4542-8F1E-9A9D06100BE0}" type="parTrans" cxnId="{D5B44984-D890-4321-828F-D40F9F200550}">
      <dgm:prSet/>
      <dgm:spPr/>
      <dgm:t>
        <a:bodyPr/>
        <a:lstStyle/>
        <a:p>
          <a:endParaRPr lang="sr-Latn-CS">
            <a:solidFill>
              <a:schemeClr val="tx2"/>
            </a:solidFill>
          </a:endParaRPr>
        </a:p>
      </dgm:t>
    </dgm:pt>
    <dgm:pt modelId="{2ECD443C-4011-4D6C-8423-EADF21687941}" type="sibTrans" cxnId="{D5B44984-D890-4321-828F-D40F9F200550}">
      <dgm:prSet/>
      <dgm:spPr/>
      <dgm:t>
        <a:bodyPr/>
        <a:lstStyle/>
        <a:p>
          <a:endParaRPr lang="sr-Latn-CS"/>
        </a:p>
      </dgm:t>
    </dgm:pt>
    <dgm:pt modelId="{5D85A46B-9CE2-4F08-B8FD-ED40F08DB7DE}">
      <dgm:prSet phldrT="[Text]" custT="1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sr-Latn-RS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DRUGS</a:t>
          </a:r>
          <a:endParaRPr lang="sr-Latn-CS" sz="2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D890B9-503A-43CB-AFE7-24F624A98CE1}" type="sibTrans" cxnId="{D57155B5-4E57-464A-AEEA-BAAFE7ECB322}">
      <dgm:prSet/>
      <dgm:spPr/>
      <dgm:t>
        <a:bodyPr/>
        <a:lstStyle/>
        <a:p>
          <a:endParaRPr lang="sr-Latn-CS"/>
        </a:p>
      </dgm:t>
    </dgm:pt>
    <dgm:pt modelId="{17EE47D6-DAE0-42E5-A341-D0490FAF44DB}" type="parTrans" cxnId="{D57155B5-4E57-464A-AEEA-BAAFE7ECB322}">
      <dgm:prSet/>
      <dgm:spPr/>
      <dgm:t>
        <a:bodyPr/>
        <a:lstStyle/>
        <a:p>
          <a:endParaRPr lang="sr-Latn-CS"/>
        </a:p>
      </dgm:t>
    </dgm:pt>
    <dgm:pt modelId="{8A6F4279-978E-477C-B5D2-C558243990CB}" type="pres">
      <dgm:prSet presAssocID="{77955542-B713-4EE8-B6FF-A66FFBBEC1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3CCA7C5-DAB1-43FA-948D-A8F901CAFB75}" type="pres">
      <dgm:prSet presAssocID="{5D85A46B-9CE2-4F08-B8FD-ED40F08DB7DE}" presName="hierRoot1" presStyleCnt="0"/>
      <dgm:spPr/>
    </dgm:pt>
    <dgm:pt modelId="{26A6AD2B-7CBD-45F8-8218-8C76D28E7E2F}" type="pres">
      <dgm:prSet presAssocID="{5D85A46B-9CE2-4F08-B8FD-ED40F08DB7DE}" presName="composite" presStyleCnt="0"/>
      <dgm:spPr/>
    </dgm:pt>
    <dgm:pt modelId="{8A9B945E-96CB-464D-93E2-7DF152A88DD9}" type="pres">
      <dgm:prSet presAssocID="{5D85A46B-9CE2-4F08-B8FD-ED40F08DB7DE}" presName="background" presStyleLbl="node0" presStyleIdx="0" presStyleCnt="1"/>
      <dgm:spPr>
        <a:solidFill>
          <a:schemeClr val="tx2">
            <a:lumMod val="50000"/>
          </a:schemeClr>
        </a:solidFill>
      </dgm:spPr>
    </dgm:pt>
    <dgm:pt modelId="{EB29BFB0-5BC7-408B-98DE-EA49B543F34F}" type="pres">
      <dgm:prSet presAssocID="{5D85A46B-9CE2-4F08-B8FD-ED40F08DB7DE}" presName="text" presStyleLbl="fgAcc0" presStyleIdx="0" presStyleCnt="1" custScaleX="478291" custLinFactNeighborX="-19581" custLinFactNeighborY="94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9A1853-C6F6-4BC1-9879-C67C18F5ED41}" type="pres">
      <dgm:prSet presAssocID="{5D85A46B-9CE2-4F08-B8FD-ED40F08DB7DE}" presName="hierChild2" presStyleCnt="0"/>
      <dgm:spPr/>
    </dgm:pt>
    <dgm:pt modelId="{6DCB436B-BD34-4782-8C66-65B32CB6F3B4}" type="pres">
      <dgm:prSet presAssocID="{EF066E00-E6F6-4E6F-BCFD-418CA911903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68268D37-C27D-43C8-A90E-D624E81B1819}" type="pres">
      <dgm:prSet presAssocID="{6ECEE203-2628-42AD-BA8E-D007CDF1E369}" presName="hierRoot2" presStyleCnt="0"/>
      <dgm:spPr/>
    </dgm:pt>
    <dgm:pt modelId="{732F8EFA-434D-4F90-B319-ABEE6C5628B8}" type="pres">
      <dgm:prSet presAssocID="{6ECEE203-2628-42AD-BA8E-D007CDF1E369}" presName="composite2" presStyleCnt="0"/>
      <dgm:spPr/>
    </dgm:pt>
    <dgm:pt modelId="{105D877C-3020-4EEA-A4F0-9C4B2535B104}" type="pres">
      <dgm:prSet presAssocID="{6ECEE203-2628-42AD-BA8E-D007CDF1E369}" presName="background2" presStyleLbl="node2" presStyleIdx="0" presStyleCnt="2"/>
      <dgm:spPr>
        <a:solidFill>
          <a:schemeClr val="tx2">
            <a:lumMod val="50000"/>
          </a:schemeClr>
        </a:solidFill>
      </dgm:spPr>
    </dgm:pt>
    <dgm:pt modelId="{ED9EAFD2-1353-4E0F-B066-5F5806C39D18}" type="pres">
      <dgm:prSet presAssocID="{6ECEE203-2628-42AD-BA8E-D007CDF1E369}" presName="text2" presStyleLbl="fgAcc2" presStyleIdx="0" presStyleCnt="2" custScaleX="2846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B99CA7-F6F1-4EF3-9D35-FB7B82825DD1}" type="pres">
      <dgm:prSet presAssocID="{6ECEE203-2628-42AD-BA8E-D007CDF1E369}" presName="hierChild3" presStyleCnt="0"/>
      <dgm:spPr/>
    </dgm:pt>
    <dgm:pt modelId="{60B5D273-A6FA-4B7C-8264-3677E65844EE}" type="pres">
      <dgm:prSet presAssocID="{91086596-C12F-4444-841F-F0DE14BE54F5}" presName="Name17" presStyleLbl="parChTrans1D3" presStyleIdx="0" presStyleCnt="3"/>
      <dgm:spPr/>
      <dgm:t>
        <a:bodyPr/>
        <a:lstStyle/>
        <a:p>
          <a:endParaRPr lang="en-US"/>
        </a:p>
      </dgm:t>
    </dgm:pt>
    <dgm:pt modelId="{8FD3641D-C0AC-40A4-BF1E-C7579DD197E6}" type="pres">
      <dgm:prSet presAssocID="{CF146254-3F38-40D4-BF4B-91871F75169B}" presName="hierRoot3" presStyleCnt="0"/>
      <dgm:spPr/>
    </dgm:pt>
    <dgm:pt modelId="{E258648A-3E2C-4234-A3BB-FB34623015FC}" type="pres">
      <dgm:prSet presAssocID="{CF146254-3F38-40D4-BF4B-91871F75169B}" presName="composite3" presStyleCnt="0"/>
      <dgm:spPr/>
    </dgm:pt>
    <dgm:pt modelId="{CD9E6CEA-D18E-4576-B3AC-D41A6CBD0DF4}" type="pres">
      <dgm:prSet presAssocID="{CF146254-3F38-40D4-BF4B-91871F75169B}" presName="background3" presStyleLbl="node3" presStyleIdx="0" presStyleCnt="3"/>
      <dgm:spPr>
        <a:solidFill>
          <a:schemeClr val="tx2">
            <a:lumMod val="50000"/>
          </a:schemeClr>
        </a:solidFill>
      </dgm:spPr>
    </dgm:pt>
    <dgm:pt modelId="{8EA01674-4F81-4663-827A-B2172CCC4827}" type="pres">
      <dgm:prSet presAssocID="{CF146254-3F38-40D4-BF4B-91871F75169B}" presName="text3" presStyleLbl="fgAcc3" presStyleIdx="0" presStyleCnt="3" custScaleX="1802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3C60F6-8168-41AE-9E46-4EC86F9ED620}" type="pres">
      <dgm:prSet presAssocID="{CF146254-3F38-40D4-BF4B-91871F75169B}" presName="hierChild4" presStyleCnt="0"/>
      <dgm:spPr/>
    </dgm:pt>
    <dgm:pt modelId="{A2B2C4F4-79DD-43AB-B8AA-6EEAC95492F7}" type="pres">
      <dgm:prSet presAssocID="{BFBCC312-C318-44D4-95F2-33EC46B02706}" presName="Name23" presStyleLbl="parChTrans1D4" presStyleIdx="0" presStyleCnt="3"/>
      <dgm:spPr/>
      <dgm:t>
        <a:bodyPr/>
        <a:lstStyle/>
        <a:p>
          <a:endParaRPr lang="en-US"/>
        </a:p>
      </dgm:t>
    </dgm:pt>
    <dgm:pt modelId="{B3EC1FCF-47FA-415E-9117-2CE273D39342}" type="pres">
      <dgm:prSet presAssocID="{9BAA0FDF-6A2F-42D7-9E77-C65D8AEF7857}" presName="hierRoot4" presStyleCnt="0"/>
      <dgm:spPr/>
    </dgm:pt>
    <dgm:pt modelId="{88949B8C-1A15-4854-A973-55DBE5EE1C63}" type="pres">
      <dgm:prSet presAssocID="{9BAA0FDF-6A2F-42D7-9E77-C65D8AEF7857}" presName="composite4" presStyleCnt="0"/>
      <dgm:spPr/>
    </dgm:pt>
    <dgm:pt modelId="{EB59E34F-71C0-403C-B230-01272535189B}" type="pres">
      <dgm:prSet presAssocID="{9BAA0FDF-6A2F-42D7-9E77-C65D8AEF7857}" presName="background4" presStyleLbl="node4" presStyleIdx="0" presStyleCnt="3"/>
      <dgm:spPr>
        <a:solidFill>
          <a:schemeClr val="tx2">
            <a:lumMod val="50000"/>
          </a:schemeClr>
        </a:solidFill>
      </dgm:spPr>
    </dgm:pt>
    <dgm:pt modelId="{7A6DB3F5-D4F3-4C61-BD11-9CD48DFBB5B6}" type="pres">
      <dgm:prSet presAssocID="{9BAA0FDF-6A2F-42D7-9E77-C65D8AEF7857}" presName="text4" presStyleLbl="fgAcc4" presStyleIdx="0" presStyleCnt="3" custScaleX="167645" custScaleY="345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5BB011-FF27-4658-99ED-8151AB596099}" type="pres">
      <dgm:prSet presAssocID="{9BAA0FDF-6A2F-42D7-9E77-C65D8AEF7857}" presName="hierChild5" presStyleCnt="0"/>
      <dgm:spPr/>
    </dgm:pt>
    <dgm:pt modelId="{58C01BE5-632F-48C1-8887-3E0D569DE7A9}" type="pres">
      <dgm:prSet presAssocID="{E3BE9C4B-BFAE-495F-BC17-3F102D1FCDD8}" presName="Name17" presStyleLbl="parChTrans1D3" presStyleIdx="1" presStyleCnt="3"/>
      <dgm:spPr/>
      <dgm:t>
        <a:bodyPr/>
        <a:lstStyle/>
        <a:p>
          <a:endParaRPr lang="en-US"/>
        </a:p>
      </dgm:t>
    </dgm:pt>
    <dgm:pt modelId="{6C1CE247-0742-40DA-83AD-99C94240ECC9}" type="pres">
      <dgm:prSet presAssocID="{E5FDEC0F-3F27-4B68-BCB1-EEE6A0668F7A}" presName="hierRoot3" presStyleCnt="0"/>
      <dgm:spPr/>
    </dgm:pt>
    <dgm:pt modelId="{F490AE9B-3357-4DC5-BC91-3BE4B3AAC875}" type="pres">
      <dgm:prSet presAssocID="{E5FDEC0F-3F27-4B68-BCB1-EEE6A0668F7A}" presName="composite3" presStyleCnt="0"/>
      <dgm:spPr/>
    </dgm:pt>
    <dgm:pt modelId="{BDFC506B-54FF-4B2F-99A1-CAB2681D9B76}" type="pres">
      <dgm:prSet presAssocID="{E5FDEC0F-3F27-4B68-BCB1-EEE6A0668F7A}" presName="background3" presStyleLbl="node3" presStyleIdx="1" presStyleCnt="3"/>
      <dgm:spPr>
        <a:solidFill>
          <a:schemeClr val="tx2">
            <a:lumMod val="50000"/>
          </a:schemeClr>
        </a:solidFill>
      </dgm:spPr>
    </dgm:pt>
    <dgm:pt modelId="{F6867814-BBE5-44A7-8B28-6467405AC682}" type="pres">
      <dgm:prSet presAssocID="{E5FDEC0F-3F27-4B68-BCB1-EEE6A0668F7A}" presName="text3" presStyleLbl="fgAcc3" presStyleIdx="1" presStyleCnt="3" custScaleX="1833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8386D5-7273-4A47-BAE9-F899F2A516E9}" type="pres">
      <dgm:prSet presAssocID="{E5FDEC0F-3F27-4B68-BCB1-EEE6A0668F7A}" presName="hierChild4" presStyleCnt="0"/>
      <dgm:spPr/>
    </dgm:pt>
    <dgm:pt modelId="{06527B9E-4DD7-4B96-AC05-16E222232AEC}" type="pres">
      <dgm:prSet presAssocID="{F1057670-03C2-4E8E-B2C2-4772E848C27C}" presName="Name23" presStyleLbl="parChTrans1D4" presStyleIdx="1" presStyleCnt="3"/>
      <dgm:spPr/>
      <dgm:t>
        <a:bodyPr/>
        <a:lstStyle/>
        <a:p>
          <a:endParaRPr lang="en-US"/>
        </a:p>
      </dgm:t>
    </dgm:pt>
    <dgm:pt modelId="{BBF9F5F2-BA51-4BA8-A0A5-302D4AFC913E}" type="pres">
      <dgm:prSet presAssocID="{AE732352-0FBA-4F36-8D76-47459D0D4668}" presName="hierRoot4" presStyleCnt="0"/>
      <dgm:spPr/>
    </dgm:pt>
    <dgm:pt modelId="{D58B7B00-8B34-48DC-B259-1B1B27E82FE8}" type="pres">
      <dgm:prSet presAssocID="{AE732352-0FBA-4F36-8D76-47459D0D4668}" presName="composite4" presStyleCnt="0"/>
      <dgm:spPr/>
    </dgm:pt>
    <dgm:pt modelId="{1E313140-A00C-4D22-9E2E-7C2B162041BF}" type="pres">
      <dgm:prSet presAssocID="{AE732352-0FBA-4F36-8D76-47459D0D4668}" presName="background4" presStyleLbl="node4" presStyleIdx="1" presStyleCnt="3"/>
      <dgm:spPr>
        <a:solidFill>
          <a:schemeClr val="tx2">
            <a:lumMod val="50000"/>
          </a:schemeClr>
        </a:solidFill>
      </dgm:spPr>
    </dgm:pt>
    <dgm:pt modelId="{E4171A20-FC2A-4843-B16D-83D6595B9F63}" type="pres">
      <dgm:prSet presAssocID="{AE732352-0FBA-4F36-8D76-47459D0D4668}" presName="text4" presStyleLbl="fgAcc4" presStyleIdx="1" presStyleCnt="3" custScaleX="175809" custScaleY="345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27AD27-E779-4484-BF63-085014400AA9}" type="pres">
      <dgm:prSet presAssocID="{AE732352-0FBA-4F36-8D76-47459D0D4668}" presName="hierChild5" presStyleCnt="0"/>
      <dgm:spPr/>
    </dgm:pt>
    <dgm:pt modelId="{33ADF898-C629-4F3D-8B52-E17FCACF9F02}" type="pres">
      <dgm:prSet presAssocID="{295F701A-FE02-49C6-A039-46973C920DA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E74D547-02EB-4F9F-96DE-A21586017C2C}" type="pres">
      <dgm:prSet presAssocID="{23C14E54-BD25-4BAC-A33C-65A16D621C72}" presName="hierRoot2" presStyleCnt="0"/>
      <dgm:spPr/>
    </dgm:pt>
    <dgm:pt modelId="{E16FCCFE-8C70-4139-9F06-A2878A4B99C1}" type="pres">
      <dgm:prSet presAssocID="{23C14E54-BD25-4BAC-A33C-65A16D621C72}" presName="composite2" presStyleCnt="0"/>
      <dgm:spPr/>
    </dgm:pt>
    <dgm:pt modelId="{3550CFBD-CE1A-4281-911A-2F80629BA0C6}" type="pres">
      <dgm:prSet presAssocID="{23C14E54-BD25-4BAC-A33C-65A16D621C72}" presName="background2" presStyleLbl="node2" presStyleIdx="1" presStyleCnt="2"/>
      <dgm:spPr>
        <a:solidFill>
          <a:schemeClr val="tx2">
            <a:lumMod val="50000"/>
          </a:schemeClr>
        </a:solidFill>
      </dgm:spPr>
    </dgm:pt>
    <dgm:pt modelId="{98DFB439-A52C-4D29-848E-71C00EC275AA}" type="pres">
      <dgm:prSet presAssocID="{23C14E54-BD25-4BAC-A33C-65A16D621C72}" presName="text2" presStyleLbl="fgAcc2" presStyleIdx="1" presStyleCnt="2" custScaleX="277811" custLinFactNeighborX="-2373" custLinFactNeighborY="-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E6A690-ED11-4291-9F04-6A97D341DEAC}" type="pres">
      <dgm:prSet presAssocID="{23C14E54-BD25-4BAC-A33C-65A16D621C72}" presName="hierChild3" presStyleCnt="0"/>
      <dgm:spPr/>
    </dgm:pt>
    <dgm:pt modelId="{ECCA5EF6-7825-4B29-8B65-172F5C881599}" type="pres">
      <dgm:prSet presAssocID="{287DFED1-7D46-449F-A93E-6C37ED1AB68A}" presName="Name17" presStyleLbl="parChTrans1D3" presStyleIdx="2" presStyleCnt="3"/>
      <dgm:spPr/>
      <dgm:t>
        <a:bodyPr/>
        <a:lstStyle/>
        <a:p>
          <a:endParaRPr lang="en-US"/>
        </a:p>
      </dgm:t>
    </dgm:pt>
    <dgm:pt modelId="{809CD4A4-052E-4B92-86BF-85E4D0DCA045}" type="pres">
      <dgm:prSet presAssocID="{21E96AA0-2036-46E2-B8AF-8721DB74F4CC}" presName="hierRoot3" presStyleCnt="0"/>
      <dgm:spPr/>
    </dgm:pt>
    <dgm:pt modelId="{A6ED9FD7-A150-4911-9AA9-646373B84213}" type="pres">
      <dgm:prSet presAssocID="{21E96AA0-2036-46E2-B8AF-8721DB74F4CC}" presName="composite3" presStyleCnt="0"/>
      <dgm:spPr/>
    </dgm:pt>
    <dgm:pt modelId="{3BF489B7-600F-4D25-A73A-33675E9939CB}" type="pres">
      <dgm:prSet presAssocID="{21E96AA0-2036-46E2-B8AF-8721DB74F4CC}" presName="background3" presStyleLbl="node3" presStyleIdx="2" presStyleCnt="3"/>
      <dgm:spPr>
        <a:solidFill>
          <a:schemeClr val="tx2">
            <a:lumMod val="50000"/>
          </a:schemeClr>
        </a:solidFill>
      </dgm:spPr>
    </dgm:pt>
    <dgm:pt modelId="{8D714A5D-0F02-40D5-95D8-9BA33A69A900}" type="pres">
      <dgm:prSet presAssocID="{21E96AA0-2036-46E2-B8AF-8721DB74F4CC}" presName="text3" presStyleLbl="fgAcc3" presStyleIdx="2" presStyleCnt="3" custScaleX="2528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F42829-8E9C-4531-BB71-8A3F48E94607}" type="pres">
      <dgm:prSet presAssocID="{21E96AA0-2036-46E2-B8AF-8721DB74F4CC}" presName="hierChild4" presStyleCnt="0"/>
      <dgm:spPr/>
    </dgm:pt>
    <dgm:pt modelId="{650D077B-76F4-4A36-8D0A-180A8130B5F6}" type="pres">
      <dgm:prSet presAssocID="{A9E750B9-2830-4542-8F1E-9A9D06100BE0}" presName="Name23" presStyleLbl="parChTrans1D4" presStyleIdx="2" presStyleCnt="3"/>
      <dgm:spPr/>
      <dgm:t>
        <a:bodyPr/>
        <a:lstStyle/>
        <a:p>
          <a:endParaRPr lang="en-US"/>
        </a:p>
      </dgm:t>
    </dgm:pt>
    <dgm:pt modelId="{EA6BE066-668E-497C-AF69-02DC76146623}" type="pres">
      <dgm:prSet presAssocID="{4B8C1CBA-6159-4C98-AA23-B898CF62D0A7}" presName="hierRoot4" presStyleCnt="0"/>
      <dgm:spPr/>
    </dgm:pt>
    <dgm:pt modelId="{C653B542-D12F-44AF-BD6B-D41464C0FC15}" type="pres">
      <dgm:prSet presAssocID="{4B8C1CBA-6159-4C98-AA23-B898CF62D0A7}" presName="composite4" presStyleCnt="0"/>
      <dgm:spPr/>
    </dgm:pt>
    <dgm:pt modelId="{0382CB92-6C79-4B2C-B218-87C67F6FFC07}" type="pres">
      <dgm:prSet presAssocID="{4B8C1CBA-6159-4C98-AA23-B898CF62D0A7}" presName="background4" presStyleLbl="node4" presStyleIdx="2" presStyleCnt="3"/>
      <dgm:spPr>
        <a:solidFill>
          <a:schemeClr val="tx2">
            <a:lumMod val="50000"/>
          </a:schemeClr>
        </a:solidFill>
      </dgm:spPr>
    </dgm:pt>
    <dgm:pt modelId="{C6DA23B0-BD70-4C63-8840-359961AD3D9C}" type="pres">
      <dgm:prSet presAssocID="{4B8C1CBA-6159-4C98-AA23-B898CF62D0A7}" presName="text4" presStyleLbl="fgAcc4" presStyleIdx="2" presStyleCnt="3" custScaleX="237172" custScaleY="345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86F41B-7B18-4743-A2AA-72C2A814A97E}" type="pres">
      <dgm:prSet presAssocID="{4B8C1CBA-6159-4C98-AA23-B898CF62D0A7}" presName="hierChild5" presStyleCnt="0"/>
      <dgm:spPr/>
    </dgm:pt>
  </dgm:ptLst>
  <dgm:cxnLst>
    <dgm:cxn modelId="{67412D53-AA15-4D84-9E49-1D9EF33EBE43}" srcId="{5D85A46B-9CE2-4F08-B8FD-ED40F08DB7DE}" destId="{6ECEE203-2628-42AD-BA8E-D007CDF1E369}" srcOrd="0" destOrd="0" parTransId="{EF066E00-E6F6-4E6F-BCFD-418CA9119031}" sibTransId="{4420DFDF-6575-4C24-8425-7F58A9318A52}"/>
    <dgm:cxn modelId="{60562FAC-34E6-4F5C-A2D9-FEC97EB876BE}" type="presOf" srcId="{AE732352-0FBA-4F36-8D76-47459D0D4668}" destId="{E4171A20-FC2A-4843-B16D-83D6595B9F63}" srcOrd="0" destOrd="0" presId="urn:microsoft.com/office/officeart/2005/8/layout/hierarchy1"/>
    <dgm:cxn modelId="{E6FB5462-CD39-4D34-B054-75856C344520}" type="presOf" srcId="{5D85A46B-9CE2-4F08-B8FD-ED40F08DB7DE}" destId="{EB29BFB0-5BC7-408B-98DE-EA49B543F34F}" srcOrd="0" destOrd="0" presId="urn:microsoft.com/office/officeart/2005/8/layout/hierarchy1"/>
    <dgm:cxn modelId="{2D96F0A1-B11F-4C95-8F8C-7BE16C068536}" type="presOf" srcId="{287DFED1-7D46-449F-A93E-6C37ED1AB68A}" destId="{ECCA5EF6-7825-4B29-8B65-172F5C881599}" srcOrd="0" destOrd="0" presId="urn:microsoft.com/office/officeart/2005/8/layout/hierarchy1"/>
    <dgm:cxn modelId="{1EB23B3E-3E86-4F72-81D3-9C2F37FA32AD}" type="presOf" srcId="{6ECEE203-2628-42AD-BA8E-D007CDF1E369}" destId="{ED9EAFD2-1353-4E0F-B066-5F5806C39D18}" srcOrd="0" destOrd="0" presId="urn:microsoft.com/office/officeart/2005/8/layout/hierarchy1"/>
    <dgm:cxn modelId="{3271A4B6-1FB5-41E5-882C-9A30138523CD}" type="presOf" srcId="{EF066E00-E6F6-4E6F-BCFD-418CA9119031}" destId="{6DCB436B-BD34-4782-8C66-65B32CB6F3B4}" srcOrd="0" destOrd="0" presId="urn:microsoft.com/office/officeart/2005/8/layout/hierarchy1"/>
    <dgm:cxn modelId="{68D7F6D5-B2B2-4BC8-84BB-A49992352E2C}" type="presOf" srcId="{77955542-B713-4EE8-B6FF-A66FFBBEC165}" destId="{8A6F4279-978E-477C-B5D2-C558243990CB}" srcOrd="0" destOrd="0" presId="urn:microsoft.com/office/officeart/2005/8/layout/hierarchy1"/>
    <dgm:cxn modelId="{23CC73EF-5BF1-4711-962F-97E7A1F89339}" type="presOf" srcId="{A9E750B9-2830-4542-8F1E-9A9D06100BE0}" destId="{650D077B-76F4-4A36-8D0A-180A8130B5F6}" srcOrd="0" destOrd="0" presId="urn:microsoft.com/office/officeart/2005/8/layout/hierarchy1"/>
    <dgm:cxn modelId="{278D7FE7-5130-4B00-BA48-66DBBDC2B58E}" type="presOf" srcId="{CF146254-3F38-40D4-BF4B-91871F75169B}" destId="{8EA01674-4F81-4663-827A-B2172CCC4827}" srcOrd="0" destOrd="0" presId="urn:microsoft.com/office/officeart/2005/8/layout/hierarchy1"/>
    <dgm:cxn modelId="{595B2597-EAA1-458F-9A3B-174E62CEE05C}" srcId="{6ECEE203-2628-42AD-BA8E-D007CDF1E369}" destId="{E5FDEC0F-3F27-4B68-BCB1-EEE6A0668F7A}" srcOrd="1" destOrd="0" parTransId="{E3BE9C4B-BFAE-495F-BC17-3F102D1FCDD8}" sibTransId="{2539EFA0-625D-423F-9FD8-C68C1D934A78}"/>
    <dgm:cxn modelId="{956E7305-DAA7-4901-9164-1239CC41CD31}" srcId="{CF146254-3F38-40D4-BF4B-91871F75169B}" destId="{9BAA0FDF-6A2F-42D7-9E77-C65D8AEF7857}" srcOrd="0" destOrd="0" parTransId="{BFBCC312-C318-44D4-95F2-33EC46B02706}" sibTransId="{D2372767-5ADA-4120-A396-D16E1C004157}"/>
    <dgm:cxn modelId="{D9671E42-E790-44CC-9A97-B00CA8C0140C}" type="presOf" srcId="{E3BE9C4B-BFAE-495F-BC17-3F102D1FCDD8}" destId="{58C01BE5-632F-48C1-8887-3E0D569DE7A9}" srcOrd="0" destOrd="0" presId="urn:microsoft.com/office/officeart/2005/8/layout/hierarchy1"/>
    <dgm:cxn modelId="{CB5AD553-C1BE-4ED7-9901-AF1FA7C6C525}" srcId="{6ECEE203-2628-42AD-BA8E-D007CDF1E369}" destId="{CF146254-3F38-40D4-BF4B-91871F75169B}" srcOrd="0" destOrd="0" parTransId="{91086596-C12F-4444-841F-F0DE14BE54F5}" sibTransId="{75BD14D7-9DE9-424F-A3F5-903A9D17B8E9}"/>
    <dgm:cxn modelId="{F2DC7045-AF7D-4606-8D81-E70844E6B6FA}" srcId="{23C14E54-BD25-4BAC-A33C-65A16D621C72}" destId="{21E96AA0-2036-46E2-B8AF-8721DB74F4CC}" srcOrd="0" destOrd="0" parTransId="{287DFED1-7D46-449F-A93E-6C37ED1AB68A}" sibTransId="{B7A2D022-1623-4BB2-9968-1E79FFD300E4}"/>
    <dgm:cxn modelId="{04A921E9-AC44-4E26-85DB-E06CF8E4CBF4}" type="presOf" srcId="{E5FDEC0F-3F27-4B68-BCB1-EEE6A0668F7A}" destId="{F6867814-BBE5-44A7-8B28-6467405AC682}" srcOrd="0" destOrd="0" presId="urn:microsoft.com/office/officeart/2005/8/layout/hierarchy1"/>
    <dgm:cxn modelId="{228965C4-8CD1-4C4D-9F76-03DAB871CB09}" type="presOf" srcId="{295F701A-FE02-49C6-A039-46973C920DA3}" destId="{33ADF898-C629-4F3D-8B52-E17FCACF9F02}" srcOrd="0" destOrd="0" presId="urn:microsoft.com/office/officeart/2005/8/layout/hierarchy1"/>
    <dgm:cxn modelId="{F85D9003-0F17-41D6-9C84-5B4391CCF882}" type="presOf" srcId="{F1057670-03C2-4E8E-B2C2-4772E848C27C}" destId="{06527B9E-4DD7-4B96-AC05-16E222232AEC}" srcOrd="0" destOrd="0" presId="urn:microsoft.com/office/officeart/2005/8/layout/hierarchy1"/>
    <dgm:cxn modelId="{E6333B70-E6FB-409D-844E-3FBBB922B29D}" type="presOf" srcId="{9BAA0FDF-6A2F-42D7-9E77-C65D8AEF7857}" destId="{7A6DB3F5-D4F3-4C61-BD11-9CD48DFBB5B6}" srcOrd="0" destOrd="0" presId="urn:microsoft.com/office/officeart/2005/8/layout/hierarchy1"/>
    <dgm:cxn modelId="{959E5FFC-2244-4249-A57A-B85D1D2EA960}" srcId="{E5FDEC0F-3F27-4B68-BCB1-EEE6A0668F7A}" destId="{AE732352-0FBA-4F36-8D76-47459D0D4668}" srcOrd="0" destOrd="0" parTransId="{F1057670-03C2-4E8E-B2C2-4772E848C27C}" sibTransId="{441D6F14-ABAB-47B9-9F80-AACEF37A7104}"/>
    <dgm:cxn modelId="{3AF4AEC7-8DAA-4C54-8467-D75D644F30B3}" type="presOf" srcId="{91086596-C12F-4444-841F-F0DE14BE54F5}" destId="{60B5D273-A6FA-4B7C-8264-3677E65844EE}" srcOrd="0" destOrd="0" presId="urn:microsoft.com/office/officeart/2005/8/layout/hierarchy1"/>
    <dgm:cxn modelId="{8CD936CB-F49B-485D-8E64-76BEFFF5254A}" type="presOf" srcId="{21E96AA0-2036-46E2-B8AF-8721DB74F4CC}" destId="{8D714A5D-0F02-40D5-95D8-9BA33A69A900}" srcOrd="0" destOrd="0" presId="urn:microsoft.com/office/officeart/2005/8/layout/hierarchy1"/>
    <dgm:cxn modelId="{49F7DD31-662A-409A-BC95-03C7614E83C4}" type="presOf" srcId="{BFBCC312-C318-44D4-95F2-33EC46B02706}" destId="{A2B2C4F4-79DD-43AB-B8AA-6EEAC95492F7}" srcOrd="0" destOrd="0" presId="urn:microsoft.com/office/officeart/2005/8/layout/hierarchy1"/>
    <dgm:cxn modelId="{78AE662A-F704-4D06-80AE-4A4DBBA7AD77}" type="presOf" srcId="{4B8C1CBA-6159-4C98-AA23-B898CF62D0A7}" destId="{C6DA23B0-BD70-4C63-8840-359961AD3D9C}" srcOrd="0" destOrd="0" presId="urn:microsoft.com/office/officeart/2005/8/layout/hierarchy1"/>
    <dgm:cxn modelId="{FBEDE029-021F-4FCB-821B-6E7DD806AFE7}" srcId="{5D85A46B-9CE2-4F08-B8FD-ED40F08DB7DE}" destId="{23C14E54-BD25-4BAC-A33C-65A16D621C72}" srcOrd="1" destOrd="0" parTransId="{295F701A-FE02-49C6-A039-46973C920DA3}" sibTransId="{2EB4217B-F7B0-421D-9D11-D86E02AB1474}"/>
    <dgm:cxn modelId="{F0C86F9C-1B82-43C4-A89A-C6FC465C574E}" type="presOf" srcId="{23C14E54-BD25-4BAC-A33C-65A16D621C72}" destId="{98DFB439-A52C-4D29-848E-71C00EC275AA}" srcOrd="0" destOrd="0" presId="urn:microsoft.com/office/officeart/2005/8/layout/hierarchy1"/>
    <dgm:cxn modelId="{D57155B5-4E57-464A-AEEA-BAAFE7ECB322}" srcId="{77955542-B713-4EE8-B6FF-A66FFBBEC165}" destId="{5D85A46B-9CE2-4F08-B8FD-ED40F08DB7DE}" srcOrd="0" destOrd="0" parTransId="{17EE47D6-DAE0-42E5-A341-D0490FAF44DB}" sibTransId="{5CD890B9-503A-43CB-AFE7-24F624A98CE1}"/>
    <dgm:cxn modelId="{D5B44984-D890-4321-828F-D40F9F200550}" srcId="{21E96AA0-2036-46E2-B8AF-8721DB74F4CC}" destId="{4B8C1CBA-6159-4C98-AA23-B898CF62D0A7}" srcOrd="0" destOrd="0" parTransId="{A9E750B9-2830-4542-8F1E-9A9D06100BE0}" sibTransId="{2ECD443C-4011-4D6C-8423-EADF21687941}"/>
    <dgm:cxn modelId="{AFD9BA67-9A9D-4365-9DC8-86A22022EE36}" type="presParOf" srcId="{8A6F4279-978E-477C-B5D2-C558243990CB}" destId="{03CCA7C5-DAB1-43FA-948D-A8F901CAFB75}" srcOrd="0" destOrd="0" presId="urn:microsoft.com/office/officeart/2005/8/layout/hierarchy1"/>
    <dgm:cxn modelId="{D35521B0-DD43-4398-8CA7-6213CB1A370B}" type="presParOf" srcId="{03CCA7C5-DAB1-43FA-948D-A8F901CAFB75}" destId="{26A6AD2B-7CBD-45F8-8218-8C76D28E7E2F}" srcOrd="0" destOrd="0" presId="urn:microsoft.com/office/officeart/2005/8/layout/hierarchy1"/>
    <dgm:cxn modelId="{DB79048D-28CC-4709-9966-A4062025FF87}" type="presParOf" srcId="{26A6AD2B-7CBD-45F8-8218-8C76D28E7E2F}" destId="{8A9B945E-96CB-464D-93E2-7DF152A88DD9}" srcOrd="0" destOrd="0" presId="urn:microsoft.com/office/officeart/2005/8/layout/hierarchy1"/>
    <dgm:cxn modelId="{9645BFAF-E4D0-4F65-98E8-A89D259CBC78}" type="presParOf" srcId="{26A6AD2B-7CBD-45F8-8218-8C76D28E7E2F}" destId="{EB29BFB0-5BC7-408B-98DE-EA49B543F34F}" srcOrd="1" destOrd="0" presId="urn:microsoft.com/office/officeart/2005/8/layout/hierarchy1"/>
    <dgm:cxn modelId="{7D87F68D-C239-45A5-A6FF-3785C6BEA990}" type="presParOf" srcId="{03CCA7C5-DAB1-43FA-948D-A8F901CAFB75}" destId="{119A1853-C6F6-4BC1-9879-C67C18F5ED41}" srcOrd="1" destOrd="0" presId="urn:microsoft.com/office/officeart/2005/8/layout/hierarchy1"/>
    <dgm:cxn modelId="{97BA0051-17FF-4191-927E-D4BB5FD600A2}" type="presParOf" srcId="{119A1853-C6F6-4BC1-9879-C67C18F5ED41}" destId="{6DCB436B-BD34-4782-8C66-65B32CB6F3B4}" srcOrd="0" destOrd="0" presId="urn:microsoft.com/office/officeart/2005/8/layout/hierarchy1"/>
    <dgm:cxn modelId="{834886FD-23DD-4E50-872F-7A28F483154B}" type="presParOf" srcId="{119A1853-C6F6-4BC1-9879-C67C18F5ED41}" destId="{68268D37-C27D-43C8-A90E-D624E81B1819}" srcOrd="1" destOrd="0" presId="urn:microsoft.com/office/officeart/2005/8/layout/hierarchy1"/>
    <dgm:cxn modelId="{F80D204A-1A39-4699-91F9-BDC28C93A15C}" type="presParOf" srcId="{68268D37-C27D-43C8-A90E-D624E81B1819}" destId="{732F8EFA-434D-4F90-B319-ABEE6C5628B8}" srcOrd="0" destOrd="0" presId="urn:microsoft.com/office/officeart/2005/8/layout/hierarchy1"/>
    <dgm:cxn modelId="{C919FD9D-268D-412C-9E73-DBB54170ECD2}" type="presParOf" srcId="{732F8EFA-434D-4F90-B319-ABEE6C5628B8}" destId="{105D877C-3020-4EEA-A4F0-9C4B2535B104}" srcOrd="0" destOrd="0" presId="urn:microsoft.com/office/officeart/2005/8/layout/hierarchy1"/>
    <dgm:cxn modelId="{E5D603E5-7ED7-41E6-B3EA-73BBCD0D74E6}" type="presParOf" srcId="{732F8EFA-434D-4F90-B319-ABEE6C5628B8}" destId="{ED9EAFD2-1353-4E0F-B066-5F5806C39D18}" srcOrd="1" destOrd="0" presId="urn:microsoft.com/office/officeart/2005/8/layout/hierarchy1"/>
    <dgm:cxn modelId="{88CADB10-7F94-49C3-989C-FEFB50D203C7}" type="presParOf" srcId="{68268D37-C27D-43C8-A90E-D624E81B1819}" destId="{26B99CA7-F6F1-4EF3-9D35-FB7B82825DD1}" srcOrd="1" destOrd="0" presId="urn:microsoft.com/office/officeart/2005/8/layout/hierarchy1"/>
    <dgm:cxn modelId="{E036F76A-3AB5-4358-B2EA-568333144826}" type="presParOf" srcId="{26B99CA7-F6F1-4EF3-9D35-FB7B82825DD1}" destId="{60B5D273-A6FA-4B7C-8264-3677E65844EE}" srcOrd="0" destOrd="0" presId="urn:microsoft.com/office/officeart/2005/8/layout/hierarchy1"/>
    <dgm:cxn modelId="{45AEF5D6-D366-4D36-86CD-028F59C5FD3B}" type="presParOf" srcId="{26B99CA7-F6F1-4EF3-9D35-FB7B82825DD1}" destId="{8FD3641D-C0AC-40A4-BF1E-C7579DD197E6}" srcOrd="1" destOrd="0" presId="urn:microsoft.com/office/officeart/2005/8/layout/hierarchy1"/>
    <dgm:cxn modelId="{BDCD8F75-DEC6-4E9E-A0E4-DF1E67A60BF4}" type="presParOf" srcId="{8FD3641D-C0AC-40A4-BF1E-C7579DD197E6}" destId="{E258648A-3E2C-4234-A3BB-FB34623015FC}" srcOrd="0" destOrd="0" presId="urn:microsoft.com/office/officeart/2005/8/layout/hierarchy1"/>
    <dgm:cxn modelId="{741E6C25-7195-41D5-9B33-D667707DDE17}" type="presParOf" srcId="{E258648A-3E2C-4234-A3BB-FB34623015FC}" destId="{CD9E6CEA-D18E-4576-B3AC-D41A6CBD0DF4}" srcOrd="0" destOrd="0" presId="urn:microsoft.com/office/officeart/2005/8/layout/hierarchy1"/>
    <dgm:cxn modelId="{66913B27-4297-4DE0-9C1F-C2B1E8570B57}" type="presParOf" srcId="{E258648A-3E2C-4234-A3BB-FB34623015FC}" destId="{8EA01674-4F81-4663-827A-B2172CCC4827}" srcOrd="1" destOrd="0" presId="urn:microsoft.com/office/officeart/2005/8/layout/hierarchy1"/>
    <dgm:cxn modelId="{B96992A2-DB01-4FC4-B9CA-ECDB165C4012}" type="presParOf" srcId="{8FD3641D-C0AC-40A4-BF1E-C7579DD197E6}" destId="{093C60F6-8168-41AE-9E46-4EC86F9ED620}" srcOrd="1" destOrd="0" presId="urn:microsoft.com/office/officeart/2005/8/layout/hierarchy1"/>
    <dgm:cxn modelId="{0F80B082-6CC1-450F-A4BF-1968AEFD3DB7}" type="presParOf" srcId="{093C60F6-8168-41AE-9E46-4EC86F9ED620}" destId="{A2B2C4F4-79DD-43AB-B8AA-6EEAC95492F7}" srcOrd="0" destOrd="0" presId="urn:microsoft.com/office/officeart/2005/8/layout/hierarchy1"/>
    <dgm:cxn modelId="{3DF8B3D7-66A6-4224-AA95-943795A773EC}" type="presParOf" srcId="{093C60F6-8168-41AE-9E46-4EC86F9ED620}" destId="{B3EC1FCF-47FA-415E-9117-2CE273D39342}" srcOrd="1" destOrd="0" presId="urn:microsoft.com/office/officeart/2005/8/layout/hierarchy1"/>
    <dgm:cxn modelId="{11393742-96EA-408D-9D24-63ECA8E2D1F0}" type="presParOf" srcId="{B3EC1FCF-47FA-415E-9117-2CE273D39342}" destId="{88949B8C-1A15-4854-A973-55DBE5EE1C63}" srcOrd="0" destOrd="0" presId="urn:microsoft.com/office/officeart/2005/8/layout/hierarchy1"/>
    <dgm:cxn modelId="{AA88F84B-AB4C-4B53-8A80-579F3CAD44DD}" type="presParOf" srcId="{88949B8C-1A15-4854-A973-55DBE5EE1C63}" destId="{EB59E34F-71C0-403C-B230-01272535189B}" srcOrd="0" destOrd="0" presId="urn:microsoft.com/office/officeart/2005/8/layout/hierarchy1"/>
    <dgm:cxn modelId="{95E222F5-4405-4A78-AE84-046F687A7EC5}" type="presParOf" srcId="{88949B8C-1A15-4854-A973-55DBE5EE1C63}" destId="{7A6DB3F5-D4F3-4C61-BD11-9CD48DFBB5B6}" srcOrd="1" destOrd="0" presId="urn:microsoft.com/office/officeart/2005/8/layout/hierarchy1"/>
    <dgm:cxn modelId="{05735FFF-E1A6-4B94-988E-771B6753AA9D}" type="presParOf" srcId="{B3EC1FCF-47FA-415E-9117-2CE273D39342}" destId="{B85BB011-FF27-4658-99ED-8151AB596099}" srcOrd="1" destOrd="0" presId="urn:microsoft.com/office/officeart/2005/8/layout/hierarchy1"/>
    <dgm:cxn modelId="{F0BA6EB0-DE49-4333-B437-87B15024786D}" type="presParOf" srcId="{26B99CA7-F6F1-4EF3-9D35-FB7B82825DD1}" destId="{58C01BE5-632F-48C1-8887-3E0D569DE7A9}" srcOrd="2" destOrd="0" presId="urn:microsoft.com/office/officeart/2005/8/layout/hierarchy1"/>
    <dgm:cxn modelId="{C332A72B-7638-486F-9D78-23EFA13EB0C4}" type="presParOf" srcId="{26B99CA7-F6F1-4EF3-9D35-FB7B82825DD1}" destId="{6C1CE247-0742-40DA-83AD-99C94240ECC9}" srcOrd="3" destOrd="0" presId="urn:microsoft.com/office/officeart/2005/8/layout/hierarchy1"/>
    <dgm:cxn modelId="{D2D237F9-2A96-471F-90C3-4C7710BE17A2}" type="presParOf" srcId="{6C1CE247-0742-40DA-83AD-99C94240ECC9}" destId="{F490AE9B-3357-4DC5-BC91-3BE4B3AAC875}" srcOrd="0" destOrd="0" presId="urn:microsoft.com/office/officeart/2005/8/layout/hierarchy1"/>
    <dgm:cxn modelId="{580A60D8-1AEA-4905-ADFE-662C7F6F5E10}" type="presParOf" srcId="{F490AE9B-3357-4DC5-BC91-3BE4B3AAC875}" destId="{BDFC506B-54FF-4B2F-99A1-CAB2681D9B76}" srcOrd="0" destOrd="0" presId="urn:microsoft.com/office/officeart/2005/8/layout/hierarchy1"/>
    <dgm:cxn modelId="{7E4A654F-B3AF-442A-A624-9F824D54AA36}" type="presParOf" srcId="{F490AE9B-3357-4DC5-BC91-3BE4B3AAC875}" destId="{F6867814-BBE5-44A7-8B28-6467405AC682}" srcOrd="1" destOrd="0" presId="urn:microsoft.com/office/officeart/2005/8/layout/hierarchy1"/>
    <dgm:cxn modelId="{F71F6315-6996-4C4F-98B3-A178721E2F5F}" type="presParOf" srcId="{6C1CE247-0742-40DA-83AD-99C94240ECC9}" destId="{488386D5-7273-4A47-BAE9-F899F2A516E9}" srcOrd="1" destOrd="0" presId="urn:microsoft.com/office/officeart/2005/8/layout/hierarchy1"/>
    <dgm:cxn modelId="{9844A921-13EA-4374-BE03-72A65373E7BC}" type="presParOf" srcId="{488386D5-7273-4A47-BAE9-F899F2A516E9}" destId="{06527B9E-4DD7-4B96-AC05-16E222232AEC}" srcOrd="0" destOrd="0" presId="urn:microsoft.com/office/officeart/2005/8/layout/hierarchy1"/>
    <dgm:cxn modelId="{1B023EBE-A1D7-4F61-ADB8-EEA8CF855905}" type="presParOf" srcId="{488386D5-7273-4A47-BAE9-F899F2A516E9}" destId="{BBF9F5F2-BA51-4BA8-A0A5-302D4AFC913E}" srcOrd="1" destOrd="0" presId="urn:microsoft.com/office/officeart/2005/8/layout/hierarchy1"/>
    <dgm:cxn modelId="{8C6C4AA5-602E-498C-9664-73BFDA16C6A7}" type="presParOf" srcId="{BBF9F5F2-BA51-4BA8-A0A5-302D4AFC913E}" destId="{D58B7B00-8B34-48DC-B259-1B1B27E82FE8}" srcOrd="0" destOrd="0" presId="urn:microsoft.com/office/officeart/2005/8/layout/hierarchy1"/>
    <dgm:cxn modelId="{D35470C6-6A7E-468F-BA46-DC729851ABB4}" type="presParOf" srcId="{D58B7B00-8B34-48DC-B259-1B1B27E82FE8}" destId="{1E313140-A00C-4D22-9E2E-7C2B162041BF}" srcOrd="0" destOrd="0" presId="urn:microsoft.com/office/officeart/2005/8/layout/hierarchy1"/>
    <dgm:cxn modelId="{FE2078BD-5B38-46AE-93C7-1315AC1E07D9}" type="presParOf" srcId="{D58B7B00-8B34-48DC-B259-1B1B27E82FE8}" destId="{E4171A20-FC2A-4843-B16D-83D6595B9F63}" srcOrd="1" destOrd="0" presId="urn:microsoft.com/office/officeart/2005/8/layout/hierarchy1"/>
    <dgm:cxn modelId="{C17B879D-B820-4F28-B5F1-1C44F69B7836}" type="presParOf" srcId="{BBF9F5F2-BA51-4BA8-A0A5-302D4AFC913E}" destId="{6627AD27-E779-4484-BF63-085014400AA9}" srcOrd="1" destOrd="0" presId="urn:microsoft.com/office/officeart/2005/8/layout/hierarchy1"/>
    <dgm:cxn modelId="{3FCD5663-0536-4C6A-AE03-2205E8932D0E}" type="presParOf" srcId="{119A1853-C6F6-4BC1-9879-C67C18F5ED41}" destId="{33ADF898-C629-4F3D-8B52-E17FCACF9F02}" srcOrd="2" destOrd="0" presId="urn:microsoft.com/office/officeart/2005/8/layout/hierarchy1"/>
    <dgm:cxn modelId="{6AD402BC-AE36-4F8B-9E00-F943C48B38B5}" type="presParOf" srcId="{119A1853-C6F6-4BC1-9879-C67C18F5ED41}" destId="{4E74D547-02EB-4F9F-96DE-A21586017C2C}" srcOrd="3" destOrd="0" presId="urn:microsoft.com/office/officeart/2005/8/layout/hierarchy1"/>
    <dgm:cxn modelId="{6F5F9FD5-9803-4969-82FE-77749937F5A8}" type="presParOf" srcId="{4E74D547-02EB-4F9F-96DE-A21586017C2C}" destId="{E16FCCFE-8C70-4139-9F06-A2878A4B99C1}" srcOrd="0" destOrd="0" presId="urn:microsoft.com/office/officeart/2005/8/layout/hierarchy1"/>
    <dgm:cxn modelId="{FFB7C81F-25C4-4C00-B3C7-C58403029ABD}" type="presParOf" srcId="{E16FCCFE-8C70-4139-9F06-A2878A4B99C1}" destId="{3550CFBD-CE1A-4281-911A-2F80629BA0C6}" srcOrd="0" destOrd="0" presId="urn:microsoft.com/office/officeart/2005/8/layout/hierarchy1"/>
    <dgm:cxn modelId="{0D0F46A8-5FF8-4E40-B094-CF27C9F27895}" type="presParOf" srcId="{E16FCCFE-8C70-4139-9F06-A2878A4B99C1}" destId="{98DFB439-A52C-4D29-848E-71C00EC275AA}" srcOrd="1" destOrd="0" presId="urn:microsoft.com/office/officeart/2005/8/layout/hierarchy1"/>
    <dgm:cxn modelId="{DCD9CB21-A2BA-4260-B51B-645D49ADD49C}" type="presParOf" srcId="{4E74D547-02EB-4F9F-96DE-A21586017C2C}" destId="{CEE6A690-ED11-4291-9F04-6A97D341DEAC}" srcOrd="1" destOrd="0" presId="urn:microsoft.com/office/officeart/2005/8/layout/hierarchy1"/>
    <dgm:cxn modelId="{9BC1DC8E-E356-4069-878C-80B9CA14A861}" type="presParOf" srcId="{CEE6A690-ED11-4291-9F04-6A97D341DEAC}" destId="{ECCA5EF6-7825-4B29-8B65-172F5C881599}" srcOrd="0" destOrd="0" presId="urn:microsoft.com/office/officeart/2005/8/layout/hierarchy1"/>
    <dgm:cxn modelId="{68D4FE7D-1ADE-46CF-9F65-5133C9A2C792}" type="presParOf" srcId="{CEE6A690-ED11-4291-9F04-6A97D341DEAC}" destId="{809CD4A4-052E-4B92-86BF-85E4D0DCA045}" srcOrd="1" destOrd="0" presId="urn:microsoft.com/office/officeart/2005/8/layout/hierarchy1"/>
    <dgm:cxn modelId="{593D5574-D8C6-4ED0-A78A-D0A1171211FD}" type="presParOf" srcId="{809CD4A4-052E-4B92-86BF-85E4D0DCA045}" destId="{A6ED9FD7-A150-4911-9AA9-646373B84213}" srcOrd="0" destOrd="0" presId="urn:microsoft.com/office/officeart/2005/8/layout/hierarchy1"/>
    <dgm:cxn modelId="{09FBDD2F-2BBF-4B85-997F-F48482657465}" type="presParOf" srcId="{A6ED9FD7-A150-4911-9AA9-646373B84213}" destId="{3BF489B7-600F-4D25-A73A-33675E9939CB}" srcOrd="0" destOrd="0" presId="urn:microsoft.com/office/officeart/2005/8/layout/hierarchy1"/>
    <dgm:cxn modelId="{4222A52C-385A-4CD1-8791-F1B33B0B41E4}" type="presParOf" srcId="{A6ED9FD7-A150-4911-9AA9-646373B84213}" destId="{8D714A5D-0F02-40D5-95D8-9BA33A69A900}" srcOrd="1" destOrd="0" presId="urn:microsoft.com/office/officeart/2005/8/layout/hierarchy1"/>
    <dgm:cxn modelId="{838D718D-C043-44FA-9835-9B53A317EFFD}" type="presParOf" srcId="{809CD4A4-052E-4B92-86BF-85E4D0DCA045}" destId="{BFF42829-8E9C-4531-BB71-8A3F48E94607}" srcOrd="1" destOrd="0" presId="urn:microsoft.com/office/officeart/2005/8/layout/hierarchy1"/>
    <dgm:cxn modelId="{A4D76FCE-9DB3-429D-ADDB-D07B4C40B335}" type="presParOf" srcId="{BFF42829-8E9C-4531-BB71-8A3F48E94607}" destId="{650D077B-76F4-4A36-8D0A-180A8130B5F6}" srcOrd="0" destOrd="0" presId="urn:microsoft.com/office/officeart/2005/8/layout/hierarchy1"/>
    <dgm:cxn modelId="{3560CAFA-763C-4148-AFF4-B7F8AEF55B00}" type="presParOf" srcId="{BFF42829-8E9C-4531-BB71-8A3F48E94607}" destId="{EA6BE066-668E-497C-AF69-02DC76146623}" srcOrd="1" destOrd="0" presId="urn:microsoft.com/office/officeart/2005/8/layout/hierarchy1"/>
    <dgm:cxn modelId="{6DFD1813-5F9F-445E-8B1F-D39F24D3A288}" type="presParOf" srcId="{EA6BE066-668E-497C-AF69-02DC76146623}" destId="{C653B542-D12F-44AF-BD6B-D41464C0FC15}" srcOrd="0" destOrd="0" presId="urn:microsoft.com/office/officeart/2005/8/layout/hierarchy1"/>
    <dgm:cxn modelId="{8D07A059-4C72-4959-A6C7-A47506E4D57F}" type="presParOf" srcId="{C653B542-D12F-44AF-BD6B-D41464C0FC15}" destId="{0382CB92-6C79-4B2C-B218-87C67F6FFC07}" srcOrd="0" destOrd="0" presId="urn:microsoft.com/office/officeart/2005/8/layout/hierarchy1"/>
    <dgm:cxn modelId="{CCD234F4-AA49-4647-B545-7BC677AFD12F}" type="presParOf" srcId="{C653B542-D12F-44AF-BD6B-D41464C0FC15}" destId="{C6DA23B0-BD70-4C63-8840-359961AD3D9C}" srcOrd="1" destOrd="0" presId="urn:microsoft.com/office/officeart/2005/8/layout/hierarchy1"/>
    <dgm:cxn modelId="{8A12D504-A0CE-4E5D-B95E-382A96BDF8D4}" type="presParOf" srcId="{EA6BE066-668E-497C-AF69-02DC76146623}" destId="{C286F41B-7B18-4743-A2AA-72C2A814A97E}" srcOrd="1" destOrd="0" presId="urn:microsoft.com/office/officeart/2005/8/layout/hierarchy1"/>
  </dgm:cxnLst>
  <dgm:bg>
    <a:solidFill>
      <a:schemeClr val="accent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9A6DF-5680-4EEE-9E9E-5F21F91F0CB3}">
      <dsp:nvSpPr>
        <dsp:cNvPr id="0" name=""/>
        <dsp:cNvSpPr/>
      </dsp:nvSpPr>
      <dsp:spPr>
        <a:xfrm rot="5400000">
          <a:off x="-198830" y="199488"/>
          <a:ext cx="1325537" cy="927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</a:t>
          </a:r>
          <a:endParaRPr lang="en-US" sz="2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64595"/>
        <a:ext cx="927876" cy="397661"/>
      </dsp:txXfrm>
    </dsp:sp>
    <dsp:sp modelId="{A4EFC470-BD49-4C91-8684-2BAE4EF4B341}">
      <dsp:nvSpPr>
        <dsp:cNvPr id="0" name=""/>
        <dsp:cNvSpPr/>
      </dsp:nvSpPr>
      <dsp:spPr>
        <a:xfrm rot="5400000">
          <a:off x="2662038" y="-1734162"/>
          <a:ext cx="861599" cy="432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INFLAMMATORY PROCESS</a:t>
          </a:r>
          <a:endParaRPr lang="en-US" sz="2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27876" y="42060"/>
        <a:ext cx="4287863" cy="777479"/>
      </dsp:txXfrm>
    </dsp:sp>
    <dsp:sp modelId="{C7DDFDA6-78BF-4285-866A-8DA574113A0F}">
      <dsp:nvSpPr>
        <dsp:cNvPr id="0" name=""/>
        <dsp:cNvSpPr/>
      </dsp:nvSpPr>
      <dsp:spPr>
        <a:xfrm rot="5400000">
          <a:off x="-198830" y="1326761"/>
          <a:ext cx="1325537" cy="927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endParaRPr lang="en-US" sz="2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591868"/>
        <a:ext cx="927876" cy="397661"/>
      </dsp:txXfrm>
    </dsp:sp>
    <dsp:sp modelId="{0DFE6757-C79A-499F-9DFD-675847250A6B}">
      <dsp:nvSpPr>
        <dsp:cNvPr id="0" name=""/>
        <dsp:cNvSpPr/>
      </dsp:nvSpPr>
      <dsp:spPr>
        <a:xfrm rot="5400000">
          <a:off x="2662038" y="-606230"/>
          <a:ext cx="861599" cy="432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MALIGNANCY</a:t>
          </a:r>
          <a:endParaRPr lang="en-US" sz="2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27876" y="1169992"/>
        <a:ext cx="4287863" cy="777479"/>
      </dsp:txXfrm>
    </dsp:sp>
    <dsp:sp modelId="{35251328-4A3D-41F3-93D3-09DF5B2E4E51}">
      <dsp:nvSpPr>
        <dsp:cNvPr id="0" name=""/>
        <dsp:cNvSpPr/>
      </dsp:nvSpPr>
      <dsp:spPr>
        <a:xfrm rot="5400000">
          <a:off x="-198830" y="2454035"/>
          <a:ext cx="1325537" cy="927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</a:t>
          </a:r>
          <a:endParaRPr lang="en-US" sz="2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719142"/>
        <a:ext cx="927876" cy="397661"/>
      </dsp:txXfrm>
    </dsp:sp>
    <dsp:sp modelId="{AF30E72F-CAB1-42DB-8C96-A58F99272FDE}">
      <dsp:nvSpPr>
        <dsp:cNvPr id="0" name=""/>
        <dsp:cNvSpPr/>
      </dsp:nvSpPr>
      <dsp:spPr>
        <a:xfrm rot="5400000">
          <a:off x="2662038" y="521042"/>
          <a:ext cx="861599" cy="432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CARDIOVASCULAR PROCESSES</a:t>
          </a:r>
          <a:endParaRPr lang="en-US" sz="2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27876" y="2297264"/>
        <a:ext cx="4287863" cy="777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D077B-76F4-4A36-8D0A-180A8130B5F6}">
      <dsp:nvSpPr>
        <dsp:cNvPr id="0" name=""/>
        <dsp:cNvSpPr/>
      </dsp:nvSpPr>
      <dsp:spPr>
        <a:xfrm>
          <a:off x="6455138" y="3222349"/>
          <a:ext cx="91440" cy="35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44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A5EF6-7825-4B29-8B65-172F5C881599}">
      <dsp:nvSpPr>
        <dsp:cNvPr id="0" name=""/>
        <dsp:cNvSpPr/>
      </dsp:nvSpPr>
      <dsp:spPr>
        <a:xfrm>
          <a:off x="6426300" y="2095997"/>
          <a:ext cx="91440" cy="3546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065"/>
              </a:lnTo>
              <a:lnTo>
                <a:pt x="74558" y="242065"/>
              </a:lnTo>
              <a:lnTo>
                <a:pt x="74558" y="354648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DF898-C629-4F3D-8B52-E17FCACF9F02}">
      <dsp:nvSpPr>
        <dsp:cNvPr id="0" name=""/>
        <dsp:cNvSpPr/>
      </dsp:nvSpPr>
      <dsp:spPr>
        <a:xfrm>
          <a:off x="4166707" y="1045171"/>
          <a:ext cx="2305312" cy="279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539"/>
              </a:lnTo>
              <a:lnTo>
                <a:pt x="2305312" y="166539"/>
              </a:lnTo>
              <a:lnTo>
                <a:pt x="2305312" y="279121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27B9E-4DD7-4B96-AC05-16E222232AEC}">
      <dsp:nvSpPr>
        <dsp:cNvPr id="0" name=""/>
        <dsp:cNvSpPr/>
      </dsp:nvSpPr>
      <dsp:spPr>
        <a:xfrm>
          <a:off x="3534893" y="3222349"/>
          <a:ext cx="91440" cy="35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44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01BE5-632F-48C1-8887-3E0D569DE7A9}">
      <dsp:nvSpPr>
        <dsp:cNvPr id="0" name=""/>
        <dsp:cNvSpPr/>
      </dsp:nvSpPr>
      <dsp:spPr>
        <a:xfrm>
          <a:off x="2350102" y="2097200"/>
          <a:ext cx="1230510" cy="353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862"/>
              </a:lnTo>
              <a:lnTo>
                <a:pt x="1230510" y="240862"/>
              </a:lnTo>
              <a:lnTo>
                <a:pt x="1230510" y="353444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2C4F4-79DD-43AB-B8AA-6EEAC95492F7}">
      <dsp:nvSpPr>
        <dsp:cNvPr id="0" name=""/>
        <dsp:cNvSpPr/>
      </dsp:nvSpPr>
      <dsp:spPr>
        <a:xfrm>
          <a:off x="1055417" y="3222349"/>
          <a:ext cx="91440" cy="35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44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5D273-A6FA-4B7C-8264-3677E65844EE}">
      <dsp:nvSpPr>
        <dsp:cNvPr id="0" name=""/>
        <dsp:cNvSpPr/>
      </dsp:nvSpPr>
      <dsp:spPr>
        <a:xfrm>
          <a:off x="1101137" y="2097200"/>
          <a:ext cx="1248964" cy="353444"/>
        </a:xfrm>
        <a:custGeom>
          <a:avLst/>
          <a:gdLst/>
          <a:ahLst/>
          <a:cxnLst/>
          <a:rect l="0" t="0" r="0" b="0"/>
          <a:pathLst>
            <a:path>
              <a:moveTo>
                <a:pt x="1248964" y="0"/>
              </a:moveTo>
              <a:lnTo>
                <a:pt x="1248964" y="240862"/>
              </a:lnTo>
              <a:lnTo>
                <a:pt x="0" y="240862"/>
              </a:lnTo>
              <a:lnTo>
                <a:pt x="0" y="353444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CB436B-BD34-4782-8C66-65B32CB6F3B4}">
      <dsp:nvSpPr>
        <dsp:cNvPr id="0" name=""/>
        <dsp:cNvSpPr/>
      </dsp:nvSpPr>
      <dsp:spPr>
        <a:xfrm>
          <a:off x="2350102" y="1045171"/>
          <a:ext cx="1816605" cy="280325"/>
        </a:xfrm>
        <a:custGeom>
          <a:avLst/>
          <a:gdLst/>
          <a:ahLst/>
          <a:cxnLst/>
          <a:rect l="0" t="0" r="0" b="0"/>
          <a:pathLst>
            <a:path>
              <a:moveTo>
                <a:pt x="1816605" y="0"/>
              </a:moveTo>
              <a:lnTo>
                <a:pt x="1816605" y="167743"/>
              </a:lnTo>
              <a:lnTo>
                <a:pt x="0" y="167743"/>
              </a:lnTo>
              <a:lnTo>
                <a:pt x="0" y="280325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B945E-96CB-464D-93E2-7DF152A88DD9}">
      <dsp:nvSpPr>
        <dsp:cNvPr id="0" name=""/>
        <dsp:cNvSpPr/>
      </dsp:nvSpPr>
      <dsp:spPr>
        <a:xfrm>
          <a:off x="1260416" y="273467"/>
          <a:ext cx="5812583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29BFB0-5BC7-408B-98DE-EA49B543F34F}">
      <dsp:nvSpPr>
        <dsp:cNvPr id="0" name=""/>
        <dsp:cNvSpPr/>
      </dsp:nvSpPr>
      <dsp:spPr>
        <a:xfrm>
          <a:off x="1395447" y="401747"/>
          <a:ext cx="5812583" cy="771703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4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DRUGS</a:t>
          </a:r>
          <a:endParaRPr lang="sr-Latn-CS" sz="24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8049" y="424349"/>
        <a:ext cx="5767379" cy="726499"/>
      </dsp:txXfrm>
    </dsp:sp>
    <dsp:sp modelId="{105D877C-3020-4EEA-A4F0-9C4B2535B104}">
      <dsp:nvSpPr>
        <dsp:cNvPr id="0" name=""/>
        <dsp:cNvSpPr/>
      </dsp:nvSpPr>
      <dsp:spPr>
        <a:xfrm>
          <a:off x="620392" y="1325497"/>
          <a:ext cx="3459421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EAFD2-1353-4E0F-B066-5F5806C39D18}">
      <dsp:nvSpPr>
        <dsp:cNvPr id="0" name=""/>
        <dsp:cNvSpPr/>
      </dsp:nvSpPr>
      <dsp:spPr>
        <a:xfrm>
          <a:off x="755423" y="1453776"/>
          <a:ext cx="3459421" cy="7717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Bronchodilatators</a:t>
          </a:r>
          <a:endParaRPr lang="sr-Latn-CS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778025" y="1476378"/>
        <a:ext cx="3414217" cy="726499"/>
      </dsp:txXfrm>
    </dsp:sp>
    <dsp:sp modelId="{CD9E6CEA-D18E-4576-B3AC-D41A6CBD0DF4}">
      <dsp:nvSpPr>
        <dsp:cNvPr id="0" name=""/>
        <dsp:cNvSpPr/>
      </dsp:nvSpPr>
      <dsp:spPr>
        <a:xfrm>
          <a:off x="5658" y="2450645"/>
          <a:ext cx="2190958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01674-4F81-4663-827A-B2172CCC4827}">
      <dsp:nvSpPr>
        <dsp:cNvPr id="0" name=""/>
        <dsp:cNvSpPr/>
      </dsp:nvSpPr>
      <dsp:spPr>
        <a:xfrm>
          <a:off x="140689" y="2578925"/>
          <a:ext cx="2190958" cy="7717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Short acting</a:t>
          </a:r>
          <a:endParaRPr lang="sr-Latn-CS" sz="20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163291" y="2601527"/>
        <a:ext cx="2145754" cy="726499"/>
      </dsp:txXfrm>
    </dsp:sp>
    <dsp:sp modelId="{EB59E34F-71C0-403C-B230-01272535189B}">
      <dsp:nvSpPr>
        <dsp:cNvPr id="0" name=""/>
        <dsp:cNvSpPr/>
      </dsp:nvSpPr>
      <dsp:spPr>
        <a:xfrm>
          <a:off x="82458" y="3575793"/>
          <a:ext cx="2037359" cy="2667849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DB3F5-D4F3-4C61-BD11-9CD48DFBB5B6}">
      <dsp:nvSpPr>
        <dsp:cNvPr id="0" name=""/>
        <dsp:cNvSpPr/>
      </dsp:nvSpPr>
      <dsp:spPr>
        <a:xfrm>
          <a:off x="217489" y="3704073"/>
          <a:ext cx="2037359" cy="2667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β2 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agonists
Salbutamol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Fenoterol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Anticholinergics
Ipratropium</a:t>
          </a:r>
          <a:endParaRPr lang="sr-Latn-CS" sz="1500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277161" y="3763745"/>
        <a:ext cx="1918015" cy="2548505"/>
      </dsp:txXfrm>
    </dsp:sp>
    <dsp:sp modelId="{BDFC506B-54FF-4B2F-99A1-CAB2681D9B76}">
      <dsp:nvSpPr>
        <dsp:cNvPr id="0" name=""/>
        <dsp:cNvSpPr/>
      </dsp:nvSpPr>
      <dsp:spPr>
        <a:xfrm>
          <a:off x="2466679" y="2450645"/>
          <a:ext cx="2227866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867814-BBE5-44A7-8B28-6467405AC682}">
      <dsp:nvSpPr>
        <dsp:cNvPr id="0" name=""/>
        <dsp:cNvSpPr/>
      </dsp:nvSpPr>
      <dsp:spPr>
        <a:xfrm>
          <a:off x="2601711" y="2578925"/>
          <a:ext cx="2227866" cy="7717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0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Long acting</a:t>
          </a:r>
          <a:endParaRPr lang="sr-Latn-CS" sz="20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2624313" y="2601527"/>
        <a:ext cx="2182662" cy="726499"/>
      </dsp:txXfrm>
    </dsp:sp>
    <dsp:sp modelId="{1E313140-A00C-4D22-9E2E-7C2B162041BF}">
      <dsp:nvSpPr>
        <dsp:cNvPr id="0" name=""/>
        <dsp:cNvSpPr/>
      </dsp:nvSpPr>
      <dsp:spPr>
        <a:xfrm>
          <a:off x="2512325" y="3575793"/>
          <a:ext cx="2136574" cy="2667849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71A20-FC2A-4843-B16D-83D6595B9F63}">
      <dsp:nvSpPr>
        <dsp:cNvPr id="0" name=""/>
        <dsp:cNvSpPr/>
      </dsp:nvSpPr>
      <dsp:spPr>
        <a:xfrm>
          <a:off x="2647357" y="3704073"/>
          <a:ext cx="2136574" cy="2667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β2 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agonists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Salmeterol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Indacaterol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Anticholinergics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Tiotropium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Glycopyronium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</a:t>
          </a: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Umeclidinium</a:t>
          </a:r>
          <a:r>
            <a:rPr lang="en-U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
Theophylline</a:t>
          </a:r>
          <a:endParaRPr lang="sr-Latn-CS" sz="15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2709935" y="3766651"/>
        <a:ext cx="2011418" cy="2542693"/>
      </dsp:txXfrm>
    </dsp:sp>
    <dsp:sp modelId="{3550CFBD-CE1A-4281-911A-2F80629BA0C6}">
      <dsp:nvSpPr>
        <dsp:cNvPr id="0" name=""/>
        <dsp:cNvSpPr/>
      </dsp:nvSpPr>
      <dsp:spPr>
        <a:xfrm>
          <a:off x="4783927" y="1324293"/>
          <a:ext cx="3376186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FB439-A52C-4D29-848E-71C00EC275AA}">
      <dsp:nvSpPr>
        <dsp:cNvPr id="0" name=""/>
        <dsp:cNvSpPr/>
      </dsp:nvSpPr>
      <dsp:spPr>
        <a:xfrm>
          <a:off x="4918958" y="1452572"/>
          <a:ext cx="3376186" cy="7717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Antiinflamatory drugs</a:t>
          </a:r>
          <a:endParaRPr lang="sr-Latn-CS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4941560" y="1475174"/>
        <a:ext cx="3330982" cy="726499"/>
      </dsp:txXfrm>
    </dsp:sp>
    <dsp:sp modelId="{3BF489B7-600F-4D25-A73A-33675E9939CB}">
      <dsp:nvSpPr>
        <dsp:cNvPr id="0" name=""/>
        <dsp:cNvSpPr/>
      </dsp:nvSpPr>
      <dsp:spPr>
        <a:xfrm>
          <a:off x="4964609" y="2450645"/>
          <a:ext cx="3072499" cy="771703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14A5D-0F02-40D5-95D8-9BA33A69A900}">
      <dsp:nvSpPr>
        <dsp:cNvPr id="0" name=""/>
        <dsp:cNvSpPr/>
      </dsp:nvSpPr>
      <dsp:spPr>
        <a:xfrm>
          <a:off x="5099640" y="2578925"/>
          <a:ext cx="3072499" cy="7717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4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Kortikosteroids</a:t>
          </a:r>
          <a:endParaRPr lang="sr-Latn-CS" sz="24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5122242" y="2601527"/>
        <a:ext cx="3027295" cy="726499"/>
      </dsp:txXfrm>
    </dsp:sp>
    <dsp:sp modelId="{0382CB92-6C79-4B2C-B218-87C67F6FFC07}">
      <dsp:nvSpPr>
        <dsp:cNvPr id="0" name=""/>
        <dsp:cNvSpPr/>
      </dsp:nvSpPr>
      <dsp:spPr>
        <a:xfrm>
          <a:off x="5059704" y="3575793"/>
          <a:ext cx="2882308" cy="2667849"/>
        </a:xfrm>
        <a:prstGeom prst="roundRect">
          <a:avLst>
            <a:gd name="adj" fmla="val 10000"/>
          </a:avLst>
        </a:prstGeom>
        <a:solidFill>
          <a:schemeClr val="tx2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DA23B0-BD70-4C63-8840-359961AD3D9C}">
      <dsp:nvSpPr>
        <dsp:cNvPr id="0" name=""/>
        <dsp:cNvSpPr/>
      </dsp:nvSpPr>
      <dsp:spPr>
        <a:xfrm>
          <a:off x="5194736" y="3704073"/>
          <a:ext cx="2882308" cy="2667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500" b="1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Determined combinations</a:t>
          </a:r>
          <a:endParaRPr lang="sr-Latn-CS" sz="1500" b="1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Salmeterol</a:t>
          </a:r>
          <a:r>
            <a:rPr lang="sr-Latn-C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</a:t>
          </a:r>
          <a:r>
            <a:rPr lang="sr-Latn-R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Flutikason</a:t>
          </a:r>
          <a:endParaRPr lang="sr-Latn-CS" sz="1500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sr-Latn-C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</a:t>
          </a:r>
          <a:r>
            <a:rPr lang="sr-Latn-R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Budesonid</a:t>
          </a:r>
          <a:endParaRPr lang="sr-Cyrl-RS" sz="1500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Formoterol</a:t>
          </a:r>
          <a:r>
            <a:rPr lang="sr-Cyrl-R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+ </a:t>
          </a:r>
          <a:r>
            <a:rPr lang="sr-Latn-RS" sz="1500" kern="1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rPr>
            <a:t>Beklometason</a:t>
          </a:r>
          <a:endParaRPr lang="sr-Latn-CS" sz="1500" kern="1200" dirty="0">
            <a:solidFill>
              <a:schemeClr val="tx2"/>
            </a:solidFill>
            <a:latin typeface="Arial" pitchFamily="34" charset="0"/>
            <a:cs typeface="Arial" pitchFamily="34" charset="0"/>
          </a:endParaRPr>
        </a:p>
      </dsp:txBody>
      <dsp:txXfrm>
        <a:off x="5272875" y="3782212"/>
        <a:ext cx="2726030" cy="2511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9F98F-1FED-4517-8F94-BAA8AF40C781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D8B22-A4C1-4008-8794-D601822E4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6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5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3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4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1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3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0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4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4885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077200" cy="2533650"/>
          </a:xfrm>
        </p:spPr>
        <p:txBody>
          <a:bodyPr>
            <a:normAutofit fontScale="90000"/>
          </a:bodyPr>
          <a:lstStyle/>
          <a:p>
            <a:pPr marL="457200" algn="ctr"/>
            <a: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MEDICAL SCIENCES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PROPAEDEUTICS FOR PHARMACISTS</a:t>
            </a: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week</a:t>
            </a: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sr-Latn-RS" sz="7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altLang="sr-Latn-RS" sz="7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DIAGNOSIS OF COUGH. BRONCHIAL ASTHMA. CHRONIC OBSTRUCTIVE PULMONARY DISEASE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247336"/>
          </a:xfrm>
        </p:spPr>
        <p:txBody>
          <a:bodyPr>
            <a:noAutofit/>
          </a:bodyPr>
          <a:lstStyle/>
          <a:p>
            <a:pPr algn="ctr"/>
            <a:r>
              <a:rPr lang="sr-Latn-RS" sz="2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Assist. Prof. Rada Vucic</a:t>
            </a:r>
            <a:endParaRPr lang="en-US" sz="23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" descr="E:\Nena\Doktorske\MFgr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194858"/>
            <a:ext cx="838200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7"/>
    </mc:Choice>
    <mc:Fallback xmlns="">
      <p:transition spd="slow" advTm="1120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83% manifest in the first 48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on the 14th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Symptoms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Rhinorrhea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throat irritation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stuffed nose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elevated </a:t>
            </a:r>
            <a:r>
              <a:rPr lang="en-US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temperature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950" y="6237288"/>
            <a:ext cx="8928100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08580" y="990600"/>
            <a:ext cx="7590539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Cough as a symptom of a viral infection</a:t>
            </a:r>
          </a:p>
        </p:txBody>
      </p:sp>
    </p:spTree>
    <p:extLst>
      <p:ext uri="{BB962C8B-B14F-4D97-AF65-F5344CB8AC3E}">
        <p14:creationId xmlns:p14="http://schemas.microsoft.com/office/powerpoint/2010/main" val="331792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24"/>
    </mc:Choice>
    <mc:Fallback xmlns="">
      <p:transition spd="slow" advTm="3492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OF COUGH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Abnormal - foreign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</a:t>
            </a:r>
            <a:endPara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 – infection</a:t>
            </a:r>
            <a:endPara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Sundays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Bronchitis/Pneumonia/Tuberculosis/Malignancy</a:t>
            </a:r>
            <a:endPara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Months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chronic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bronchitis</a:t>
            </a:r>
            <a:endParaRPr 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bronchial asthma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01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95"/>
    </mc:Choice>
    <mc:Fallback xmlns="">
      <p:transition spd="slow" advTm="2929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Postnasal drip occurs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allergic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non-allergic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rhinitis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chronic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sinusitis (bacterial or fungal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Symptoms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worsen in the early morning due to accumulation of secretions during the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night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antihistamines and decongestants is effective in most patients already during the first week of therapy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2735" y="1066800"/>
            <a:ext cx="48062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Postnasal drip syndrome</a:t>
            </a:r>
          </a:p>
        </p:txBody>
      </p:sp>
    </p:spTree>
    <p:extLst>
      <p:ext uri="{BB962C8B-B14F-4D97-AF65-F5344CB8AC3E}">
        <p14:creationId xmlns:p14="http://schemas.microsoft.com/office/powerpoint/2010/main" val="38970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36"/>
    </mc:Choice>
    <mc:Fallback xmlns="">
      <p:transition spd="slow" advTm="3853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35975" cy="4525963"/>
          </a:xfrm>
        </p:spPr>
        <p:txBody>
          <a:bodyPr>
            <a:normAutofit/>
          </a:bodyPr>
          <a:lstStyle/>
          <a:p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may be the only symptom of asthma (57%) and it worsens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weather</a:t>
            </a:r>
          </a:p>
          <a:p>
            <a:pPr lvl="1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exertion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exposed to dry air, strong odors and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is accompanied by variable airway obstruction (positive bronchodilation test) or verified bronchial </a:t>
            </a:r>
            <a:r>
              <a:rPr lang="en-US" alt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hyperreactivity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(positive </a:t>
            </a:r>
            <a:r>
              <a:rPr lang="en-US" alt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bronchoprovocation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test), it is a variant of asthma with cough.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990600"/>
            <a:ext cx="7537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Bronchial asthma as a cause of cough</a:t>
            </a:r>
          </a:p>
        </p:txBody>
      </p:sp>
    </p:spTree>
    <p:extLst>
      <p:ext uri="{BB962C8B-B14F-4D97-AF65-F5344CB8AC3E}">
        <p14:creationId xmlns:p14="http://schemas.microsoft.com/office/powerpoint/2010/main" val="34983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50"/>
    </mc:Choice>
    <mc:Fallback xmlns="">
      <p:transition spd="slow" advTm="4935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result of acid and other harmful substances reaching the esophagus from the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stomach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Acidic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stomach contents in the distal part of the esophagus cause heartburn, epigastric and retrosternal discomfort, and stimulation of the distal part of the esophagus causes coughing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diagnosed by </a:t>
            </a:r>
            <a:r>
              <a:rPr lang="sr-Latn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sr-Latn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esophagogastroscopy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treatment, a dietary regimen is recommended (high-protein diet, more frequent meals, not taking food or drinks between meals or 2 hours before bedtime, elevated headboard, application of H2 blockers)</a:t>
            </a:r>
            <a:endParaRPr lang="en-U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237288"/>
            <a:ext cx="8532813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0" y="1066800"/>
            <a:ext cx="492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Gastroesophageal reflex</a:t>
            </a:r>
          </a:p>
        </p:txBody>
      </p:sp>
    </p:spTree>
    <p:extLst>
      <p:ext uri="{BB962C8B-B14F-4D97-AF65-F5344CB8AC3E}">
        <p14:creationId xmlns:p14="http://schemas.microsoft.com/office/powerpoint/2010/main" val="25410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06"/>
    </mc:Choice>
    <mc:Fallback xmlns="">
      <p:transition spd="slow" advTm="4490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induces inhalation of respiratory irritants (</a:t>
            </a:r>
            <a:r>
              <a:rPr lang="en-US" alt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tobacco smoke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Tobacco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 causes inflammation of the mucosa, hypersecretion of mucus and disruption of </a:t>
            </a:r>
            <a:r>
              <a:rPr lang="en-US" altLang="sr-Latn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mucocil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sr-Latn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iary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clearance, which activate the afferent arc of the cough reflex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Cough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consequence of chronic inflammation in the respiratory tract and the need to eliminate a large amount of tracheobronchial secretion - a productive cough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Respiratory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infections worsen inflammation, bronchial secretions become purulent and cough worsens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Cough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therapy in chronic bronchitis refers to avoiding the action of external factors, especially tobacco smoke.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14400" y="1066800"/>
            <a:ext cx="3899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Chronic bronchitis</a:t>
            </a:r>
          </a:p>
        </p:txBody>
      </p:sp>
    </p:spTree>
    <p:extLst>
      <p:ext uri="{BB962C8B-B14F-4D97-AF65-F5344CB8AC3E}">
        <p14:creationId xmlns:p14="http://schemas.microsoft.com/office/powerpoint/2010/main" val="345146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88"/>
    </mc:Choice>
    <mc:Fallback xmlns="">
      <p:transition spd="slow" advTm="4218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pPr>
              <a:defRPr/>
            </a:pPr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CARCINOMA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23850" y="1600200"/>
            <a:ext cx="882015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Cough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 in 70-90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Smokers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overlook a cough as the first symptom of bronchial cancer since most smokers cough (note the change in the character of the cough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 diagnosis, perform an X-ray of the lungs and a </a:t>
            </a:r>
            <a:r>
              <a:rPr lang="en-US" alt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bronchological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examination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0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694"/>
    </mc:Choice>
    <mc:Fallback xmlns="">
      <p:transition spd="slow" advTm="5069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68313" y="687474"/>
            <a:ext cx="8294687" cy="1083329"/>
          </a:xfrm>
          <a:noFill/>
          <a:ln>
            <a:noFill/>
          </a:ln>
        </p:spPr>
        <p:txBody>
          <a:bodyPr/>
          <a:lstStyle/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due to the use of ACE inhibitors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68313" y="1927225"/>
            <a:ext cx="8229600" cy="4525963"/>
          </a:xfrm>
        </p:spPr>
        <p:txBody>
          <a:bodyPr/>
          <a:lstStyle/>
          <a:p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using ACE inhibitors, a chronic cough occurs that is unproductive and is followed by burning and itching in the throat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Cough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drug class effect and is not dose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dependent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incidence is about 10% (0.2-33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occur several hours/weeks/months after taking the first dose of the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associated with the accumulation of inflammatory mediators (bradykinin, substance P and prostaglandins) that increase the sensitivity of the cough reflex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omitting drugs from this group, but the use of acetylsalicylic acid and iron preparations also helps</a:t>
            </a:r>
            <a:endParaRPr lang="en-US" altLang="sr-Latn-RS" sz="2000" dirty="0" smtClean="0"/>
          </a:p>
        </p:txBody>
      </p:sp>
    </p:spTree>
    <p:extLst>
      <p:ext uri="{BB962C8B-B14F-4D97-AF65-F5344CB8AC3E}">
        <p14:creationId xmlns:p14="http://schemas.microsoft.com/office/powerpoint/2010/main" val="410255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773"/>
    </mc:Choice>
    <mc:Fallback xmlns="">
      <p:transition spd="slow" advTm="5277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Cough 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Antitussives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suppressants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Antihistamines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Bronchodilators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Expectorants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Mucolytics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3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65"/>
    </mc:Choice>
    <mc:Fallback xmlns="">
      <p:transition spd="slow" advTm="1576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Hemoptysis</a:t>
            </a:r>
          </a:p>
        </p:txBody>
      </p:sp>
      <p:sp>
        <p:nvSpPr>
          <p:cNvPr id="41988" name="Rectangle 5"/>
          <p:cNvSpPr>
            <a:spLocks noGrp="1"/>
          </p:cNvSpPr>
          <p:nvPr>
            <p:ph type="body" idx="1"/>
          </p:nvPr>
        </p:nvSpPr>
        <p:spPr>
          <a:xfrm>
            <a:off x="228600" y="2819400"/>
            <a:ext cx="8472230" cy="1417637"/>
          </a:xfrm>
        </p:spPr>
        <p:txBody>
          <a:bodyPr>
            <a:normAutofit/>
          </a:bodyPr>
          <a:lstStyle/>
          <a:p>
            <a:pPr algn="just"/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coughing up blood from the lungs and tracheobronchial tree (traces of blood / large amount of blood / bloody sputum).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950" y="6308725"/>
            <a:ext cx="8280400" cy="54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7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4"/>
    </mc:Choice>
    <mc:Fallback xmlns="">
      <p:transition spd="slow" advTm="1068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- a reflex in more than 100 diseases of the respiratory organs and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lungs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the function of clearing the airways from:                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amounts of inhaled particles                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amounts of mucus                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amounts of pathological substances</a:t>
            </a:r>
            <a:endParaRPr lang="en-U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838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Cough as a defense mechanism</a:t>
            </a:r>
          </a:p>
        </p:txBody>
      </p:sp>
    </p:spTree>
    <p:extLst>
      <p:ext uri="{BB962C8B-B14F-4D97-AF65-F5344CB8AC3E}">
        <p14:creationId xmlns:p14="http://schemas.microsoft.com/office/powerpoint/2010/main" val="35487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88"/>
    </mc:Choice>
    <mc:Fallback xmlns="">
      <p:transition spd="slow" advTm="2578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229600" cy="1143000"/>
          </a:xfrm>
          <a:noFill/>
          <a:ln>
            <a:noFill/>
          </a:ln>
        </p:spPr>
        <p:txBody>
          <a:bodyPr/>
          <a:lstStyle/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hemoptysis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1773238"/>
            <a:ext cx="8229600" cy="45307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amount of blood coughed up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Minimal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there are only traces of blood in the sputum, often in the form of fibers and droplets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with individual sputum of pure blood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Massive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in which the patient coughs up more than 600 ml of blood during 24 hours.</a:t>
            </a:r>
            <a:endParaRPr lang="en-U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950" y="6237288"/>
            <a:ext cx="8424863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5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08"/>
    </mc:Choice>
    <mc:Fallback xmlns="">
      <p:transition spd="slow" advTm="1910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 of hemoptysis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96032433"/>
              </p:ext>
            </p:extLst>
          </p:nvPr>
        </p:nvGraphicFramePr>
        <p:xfrm>
          <a:off x="1382767" y="1903095"/>
          <a:ext cx="5257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371600" y="5257800"/>
            <a:ext cx="914400" cy="1295400"/>
            <a:chOff x="1" y="1179"/>
            <a:chExt cx="1039018" cy="1484312"/>
          </a:xfrm>
        </p:grpSpPr>
        <p:sp>
          <p:nvSpPr>
            <p:cNvPr id="8" name="Chevron 7"/>
            <p:cNvSpPr/>
            <p:nvPr/>
          </p:nvSpPr>
          <p:spPr>
            <a:xfrm rot="5400000">
              <a:off x="-222646" y="223826"/>
              <a:ext cx="1484312" cy="1039018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 txBox="1"/>
            <p:nvPr/>
          </p:nvSpPr>
          <p:spPr>
            <a:xfrm>
              <a:off x="1" y="520688"/>
              <a:ext cx="1039018" cy="4452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Cyrl-RS" sz="2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sr-Cyrl-RS" sz="29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9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06215" y="5225473"/>
            <a:ext cx="4329923" cy="861599"/>
            <a:chOff x="927876" y="1127932"/>
            <a:chExt cx="4329923" cy="861599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2662038" y="-606230"/>
              <a:ext cx="861599" cy="4329923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ound Same Side Corner Rectangle 4"/>
            <p:cNvSpPr txBox="1"/>
            <p:nvPr/>
          </p:nvSpPr>
          <p:spPr>
            <a:xfrm>
              <a:off x="927876" y="1169992"/>
              <a:ext cx="4287863" cy="7774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12700" rIns="12700" bIns="1270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sr-Latn-R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OTHER </a:t>
              </a:r>
              <a:endParaRPr lang="en-US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64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8"/>
    </mc:Choice>
    <mc:Fallback xmlns="">
      <p:transition spd="slow" advTm="969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type="body" idx="1"/>
          </p:nvPr>
        </p:nvSpPr>
        <p:spPr>
          <a:xfrm>
            <a:off x="838200" y="2015548"/>
            <a:ext cx="4343400" cy="4530725"/>
          </a:xfrm>
        </p:spPr>
        <p:txBody>
          <a:bodyPr>
            <a:normAutofit/>
          </a:bodyPr>
          <a:lstStyle/>
          <a:p>
            <a:pPr lvl="1"/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Acute and chronic bronchitis</a:t>
            </a:r>
            <a:endParaRPr lang="en-U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tuberculosis</a:t>
            </a:r>
            <a:endParaRPr lang="en-U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abscess</a:t>
            </a:r>
            <a:endParaRPr lang="en-U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R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pneumonia</a:t>
            </a:r>
            <a:endParaRPr lang="en-U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87474"/>
            <a:ext cx="8229600" cy="1083329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INFLAMATORY PROCESSES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388" y="6308725"/>
            <a:ext cx="7056437" cy="54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500" t="38194" r="49219" b="6250"/>
          <a:stretch/>
        </p:blipFill>
        <p:spPr>
          <a:xfrm>
            <a:off x="4562475" y="2756910"/>
            <a:ext cx="3733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0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1"/>
    </mc:Choice>
    <mc:Fallback xmlns="">
      <p:transition spd="slow" advTm="1500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Pulmonary embolism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Heart failure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Arterial hypertension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Mitral valve stenosis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pulmonary hypertension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Aortic aneurism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7474"/>
            <a:ext cx="8686800" cy="1083329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 DISEASE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2112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50"/>
    </mc:Choice>
    <mc:Fallback xmlns="">
      <p:transition spd="slow" advTm="3125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914400" y="2590800"/>
            <a:ext cx="5591008" cy="25447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sr-Latn-RS" dirty="0" smtClean="0"/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Chest injuries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Foreign body in lungs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Cystic fibrosis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ndometriosis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950" y="6237288"/>
            <a:ext cx="7920038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09"/>
    </mc:Choice>
    <mc:Fallback xmlns="">
      <p:transition spd="slow" advTm="16709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BRONCHIAL ASTHMA</a:t>
            </a:r>
          </a:p>
        </p:txBody>
      </p:sp>
    </p:spTree>
    <p:extLst>
      <p:ext uri="{BB962C8B-B14F-4D97-AF65-F5344CB8AC3E}">
        <p14:creationId xmlns:p14="http://schemas.microsoft.com/office/powerpoint/2010/main" val="195717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1"/>
    </mc:Choice>
    <mc:Fallback xmlns="">
      <p:transition spd="slow" advTm="347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BRONCHIAL ASTHMA</a:t>
            </a:r>
            <a:endParaRPr lang="en-US" dirty="0"/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581192" y="1828800"/>
            <a:ext cx="8105608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sr-Latn-RS" dirty="0" smtClean="0"/>
          </a:p>
          <a:p>
            <a:pPr algn="just">
              <a:lnSpc>
                <a:spcPct val="150000"/>
              </a:lnSpc>
            </a:pPr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heterogeneous disease, characterized by chronic inflammation of the airways.</a:t>
            </a:r>
            <a:endParaRPr lang="en-US" alt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950" y="6237288"/>
            <a:ext cx="7920038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54"/>
    </mc:Choice>
    <mc:Fallback xmlns="">
      <p:transition spd="slow" advTm="1975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 cells, mediators and effects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027202"/>
              </p:ext>
            </p:extLst>
          </p:nvPr>
        </p:nvGraphicFramePr>
        <p:xfrm>
          <a:off x="457200" y="2209800"/>
          <a:ext cx="83058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361439525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617983498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3321004670"/>
                    </a:ext>
                  </a:extLst>
                </a:gridCol>
              </a:tblGrid>
              <a:tr h="41415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mediators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127098"/>
                  </a:ext>
                </a:extLst>
              </a:tr>
              <a:tr h="347205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Mast cells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Macrophages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Eosinophils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lymphocytes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Epithelial cells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Platelets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Neutrophils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Basophils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Histamine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Leukotrienes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Prostaglandins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Thromboxane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PAF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Bradykinin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Tachykinins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 radicals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Adenosine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Endothelin</a:t>
                      </a:r>
                      <a:endParaRPr lang="sr-Cyrl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Bronchial</a:t>
                      </a:r>
                      <a:r>
                        <a:rPr lang="sr-Latn-RS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spasm</a:t>
                      </a:r>
                      <a:endParaRPr lang="sr-Cyrl-RS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Mucus hypersecretion</a:t>
                      </a:r>
                      <a:endParaRPr lang="sr-Latn-RS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sr-Latn-R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Hyperreactivity</a:t>
                      </a:r>
                      <a:endParaRPr lang="sr-Cyrl-RS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sr-Latn-RS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changes</a:t>
                      </a:r>
                      <a:endParaRPr lang="en-US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189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81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49"/>
    </mc:Choice>
    <mc:Fallback xmlns="">
      <p:transition spd="slow" advTm="5804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Allergic</a:t>
            </a:r>
          </a:p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 dust</a:t>
            </a:r>
          </a:p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Mites</a:t>
            </a:r>
          </a:p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 hair</a:t>
            </a:r>
          </a:p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Mold </a:t>
            </a:r>
          </a:p>
          <a:p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sr-Latn-C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pollens</a:t>
            </a:r>
            <a:endParaRPr lang="sr-Latn-CS" altLang="sr-Latn-R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10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01"/>
    </mc:Choice>
    <mc:Fallback xmlns="">
      <p:transition spd="slow" advTm="1270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Drugs</a:t>
            </a:r>
            <a:endParaRPr lang="sr-Cyrl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C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acetylsalicylic </a:t>
            </a:r>
            <a:r>
              <a:rPr lang="sr-Latn-C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</a:t>
            </a:r>
          </a:p>
          <a:p>
            <a:pPr lvl="1"/>
            <a:r>
              <a:rPr lang="sr-Latn-C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 </a:t>
            </a:r>
            <a:r>
              <a:rPr lang="sr-Latn-C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adrenergic </a:t>
            </a:r>
            <a:r>
              <a:rPr lang="sr-Latn-C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agonists</a:t>
            </a:r>
          </a:p>
          <a:p>
            <a:pPr lvl="1"/>
            <a:r>
              <a:rPr lang="sr-Latn-C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non-steroidal </a:t>
            </a:r>
            <a:r>
              <a:rPr lang="sr-Latn-C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anti-inflammatory drugs</a:t>
            </a:r>
          </a:p>
        </p:txBody>
      </p:sp>
    </p:spTree>
    <p:extLst>
      <p:ext uri="{BB962C8B-B14F-4D97-AF65-F5344CB8AC3E}">
        <p14:creationId xmlns:p14="http://schemas.microsoft.com/office/powerpoint/2010/main" val="191122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20"/>
    </mc:Choice>
    <mc:Fallback xmlns="">
      <p:transition spd="slow" advTm="962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sr-Latn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Voluntary action/reflex response to stimulation of </a:t>
            </a:r>
            <a:r>
              <a:rPr lang="en-US" altLang="sr-Latn-R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vagus</a:t>
            </a:r>
            <a:r>
              <a:rPr lang="en-US" altLang="sr-Latn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endings in the larynx, trachea, or bronchi followed by sudden expiration against a closed glottis</a:t>
            </a:r>
            <a:r>
              <a:rPr lang="en-US" altLang="sr-Latn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</a:t>
            </a:r>
            <a:endParaRPr lang="sr-Latn-RS" altLang="sr-Latn-R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dry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(irritant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productive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(eliminates secretions from the airways)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66800" y="1066800"/>
            <a:ext cx="4519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Pathogenesis of cough</a:t>
            </a:r>
          </a:p>
        </p:txBody>
      </p:sp>
    </p:spTree>
    <p:extLst>
      <p:ext uri="{BB962C8B-B14F-4D97-AF65-F5344CB8AC3E}">
        <p14:creationId xmlns:p14="http://schemas.microsoft.com/office/powerpoint/2010/main" val="397916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4"/>
    </mc:Choice>
    <mc:Fallback xmlns="">
      <p:transition spd="slow" advTm="2112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Atmospheric </a:t>
            </a:r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pollution</a:t>
            </a:r>
          </a:p>
          <a:p>
            <a:pPr lvl="1"/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tobacco smoke</a:t>
            </a:r>
          </a:p>
          <a:p>
            <a:pPr lvl="1"/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Ozone</a:t>
            </a:r>
          </a:p>
          <a:p>
            <a:pPr lvl="1"/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nitrogen dioxide</a:t>
            </a:r>
          </a:p>
          <a:p>
            <a:pPr lvl="1"/>
            <a:r>
              <a:rPr lang="sr-Latn-C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sulfur </a:t>
            </a:r>
            <a:r>
              <a:rPr lang="sr-Latn-C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dioxide</a:t>
            </a:r>
            <a:endParaRPr lang="sr-Latn-CS" altLang="sr-Latn-R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6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82"/>
    </mc:Choice>
    <mc:Fallback xmlns="">
      <p:transition spd="slow" advTm="6982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chrome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nickel, 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platinum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wood processing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processing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plant 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processing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plastics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processing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animal products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91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16"/>
    </mc:Choice>
    <mc:Fallback xmlns="">
      <p:transition spd="slow" advTm="8916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BRONCHIAL ASTHMA - DIAGNOSIS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sr-Latn-RS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etermination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typical symptoms for </a:t>
            </a:r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</a:t>
            </a:r>
            <a:endParaRPr lang="sr-Latn-RS" alt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variable expiratory flow limitation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4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78"/>
    </mc:Choice>
    <mc:Fallback xmlns="">
      <p:transition spd="slow" advTm="11278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one symptom 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(choking, wheezing, chest tightness and cough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 worsen during the night and in the early morning hours (greater exposure to allergens from bedding, cooling of the airways, gastroesophageal reflux, increased </a:t>
            </a:r>
            <a:r>
              <a:rPr lang="en-US" altLang="sr-Latn-R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vagus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tone, decrease in endogenous cortisol and adrenaline levels, increased production and release of inflammatory mediators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</a:t>
            </a:r>
            <a:r>
              <a:rPr lang="en-US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marked variability </a:t>
            </a:r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occurrence and intensity of 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 often appear or worsen during a viral infection, when exposed to physical exertion, allergens and irritants such as car exhaust, tobacco smoke, strong smells</a:t>
            </a:r>
            <a:r>
              <a:rPr lang="en-US" altLang="sr-Latn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perception of dyspnea may be reduced due to the action of inflammatory mediators on afferent nerve fibers, especially in people with severe asthma.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1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90"/>
    </mc:Choice>
    <mc:Fallback xmlns="">
      <p:transition spd="slow" advTm="6079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ACUTISATION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sit leaning on their hands</a:t>
            </a: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sr-Latn-RS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Visible 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 of respiratory </a:t>
            </a: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muscles</a:t>
            </a:r>
            <a:endParaRPr lang="sr-Latn-RS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Slurred speech</a:t>
            </a:r>
            <a:endParaRPr lang="sr-Latn-RS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</a:t>
            </a:r>
            <a:endParaRPr lang="sr-Latn-RS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expiration</a:t>
            </a:r>
            <a:endParaRPr lang="sr-Latn-RS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spcBef>
                <a:spcPct val="0"/>
              </a:spcBef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Polyphonic 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whistling in inspiration and expiration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0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80"/>
    </mc:Choice>
    <mc:Fallback xmlns="">
      <p:transition spd="slow" advTm="1728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474"/>
            <a:ext cx="8305800" cy="1083329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Pulmonary function tests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Spirometry</a:t>
            </a:r>
            <a:endParaRPr lang="sr-Latn-R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peak expiratory flow (PEF)</a:t>
            </a:r>
          </a:p>
        </p:txBody>
      </p:sp>
    </p:spTree>
    <p:extLst>
      <p:ext uri="{BB962C8B-B14F-4D97-AF65-F5344CB8AC3E}">
        <p14:creationId xmlns:p14="http://schemas.microsoft.com/office/powerpoint/2010/main" val="165408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50"/>
    </mc:Choice>
    <mc:Fallback xmlns="">
      <p:transition spd="slow" advTm="905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SPIROMETRY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28003"/>
            <a:ext cx="4648200" cy="3630795"/>
          </a:xfrm>
        </p:spPr>
        <p:txBody>
          <a:bodyPr/>
          <a:lstStyle/>
          <a:p>
            <a:pPr marL="422910" indent="-285750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Forced Vital Capacity (FVC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2910" indent="-285750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Forced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expiratory volume in the first second (FEV1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2910" indent="-285750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FEV1/FVC</a:t>
            </a:r>
            <a:endParaRPr lang="sr-Latn-R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2910" indent="-285750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Obstructive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 ventilation disorder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1562" t="27083" r="17969" b="21528"/>
          <a:stretch/>
        </p:blipFill>
        <p:spPr>
          <a:xfrm>
            <a:off x="4595118" y="2218478"/>
            <a:ext cx="4495800" cy="426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5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55"/>
    </mc:Choice>
    <mc:Fallback xmlns="">
      <p:transition spd="slow" advTm="18155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Bronchodilation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the reversibility of obstructive lung ventilation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bronchodilators via nebulizer 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spacer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answer after 15 to 20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FEV1 by more than 12% (200ml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itchFamily="2" charset="2"/>
              <a:buChar char="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PEF by more than 15% (60ml)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1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02"/>
    </mc:Choice>
    <mc:Fallback xmlns="">
      <p:transition spd="slow" advTm="36402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8105608" cy="1083329"/>
          </a:xfrm>
        </p:spPr>
        <p:txBody>
          <a:bodyPr>
            <a:normAutofit/>
          </a:bodyPr>
          <a:lstStyle/>
          <a:p>
            <a:r>
              <a:rPr lang="sr-Latn-R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BRONCHOPROVOCATIVE TEST - INDICATIONS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Diagnosing bronchial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reactivity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diagnosis of bronchial asthma (normal lung function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effectiveness of the therapeutic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regimen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Diagnosis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occupational 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asthma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Epidemiological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endParaRPr lang="sr-Latn-CS" alt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62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85"/>
    </mc:Choice>
    <mc:Fallback xmlns="">
      <p:transition spd="slow" advTm="17685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BRONCHOPROVOCATIVE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sr-Latn-RS" alt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sr-Latn-R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 of the 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endParaRPr lang="sr-Latn-RS" alt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sr-Latn-R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pulmonary function 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endParaRPr lang="sr-Latn-RS" alt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sr-Latn-R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PEF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 variability less than 20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sr-Latn-RS" alt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results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RS" alt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sr-Latn-R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test excludes the diagnosis of 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</a:t>
            </a:r>
            <a:endParaRPr lang="sr-Latn-RS" alt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None/>
            </a:pPr>
            <a:r>
              <a:rPr lang="sr-Latn-R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test is not synonymous with asthma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77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23"/>
    </mc:Choice>
    <mc:Fallback xmlns="">
      <p:transition spd="slow" advTm="1962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981199"/>
            <a:ext cx="8686800" cy="4111625"/>
          </a:xfrm>
        </p:spPr>
        <p:txBody>
          <a:bodyPr>
            <a:normAutofit/>
          </a:bodyPr>
          <a:lstStyle/>
          <a:p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more than 100ml of secretion is created in the respiratory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tract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pathological sign independent of the amount of </a:t>
            </a:r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sputum</a:t>
            </a:r>
            <a:endParaRPr lang="sr-Latn-R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Pay </a:t>
            </a:r>
            <a:r>
              <a:rPr lang="en-U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 </a:t>
            </a:r>
            <a:endParaRPr lang="sr-Latn-RS" alt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amount </a:t>
            </a:r>
            <a:r>
              <a:rPr lang="en-US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sputum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sputum color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sputum consistency</a:t>
            </a:r>
            <a:endParaRPr lang="sr-Latn-RS" altLang="sr-Latn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sr-Latn-R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possibly </a:t>
            </a:r>
            <a:r>
              <a:rPr lang="en-US" altLang="sr-Latn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admixtures of other substances in the coughed-up content</a:t>
            </a:r>
            <a:endParaRPr lang="en-U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PRODUCTIVE COUGH</a:t>
            </a:r>
          </a:p>
        </p:txBody>
      </p:sp>
    </p:spTree>
    <p:extLst>
      <p:ext uri="{BB962C8B-B14F-4D97-AF65-F5344CB8AC3E}">
        <p14:creationId xmlns:p14="http://schemas.microsoft.com/office/powerpoint/2010/main" val="170180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06"/>
    </mc:Choice>
    <mc:Fallback xmlns="">
      <p:transition spd="slow" advTm="27206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ALERGOLOGY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Skin tests and determination of specific </a:t>
            </a:r>
            <a:r>
              <a:rPr lang="en-US" alt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serum</a:t>
            </a:r>
            <a:r>
              <a:rPr lang="en-US" alt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alt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little in the diagnosis of </a:t>
            </a:r>
            <a:r>
              <a:rPr lang="en-US" alt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</a:t>
            </a:r>
            <a:endParaRPr lang="sr-Latn-RS" alt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82575">
              <a:lnSpc>
                <a:spcPct val="90000"/>
              </a:lnSpc>
              <a:spcAft>
                <a:spcPct val="40000"/>
              </a:spcAft>
              <a:buClr>
                <a:srgbClr val="FFFF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risk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0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07"/>
    </mc:Choice>
    <mc:Fallback xmlns="">
      <p:transition spd="slow" advTm="14807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542925" y="4581525"/>
            <a:ext cx="8058150" cy="10080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sr-Latn-CS" i="0">
              <a:solidFill>
                <a:srgbClr val="9999FF"/>
              </a:solidFill>
              <a:latin typeface="Times New Roman CE" charset="-18"/>
            </a:endParaRP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542925" y="2924175"/>
            <a:ext cx="8058150" cy="10080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r-Latn-CS"/>
          </a:p>
        </p:txBody>
      </p:sp>
      <p:sp>
        <p:nvSpPr>
          <p:cNvPr id="73732" name="Rectangle 4"/>
          <p:cNvSpPr>
            <a:spLocks noGrp="1"/>
          </p:cNvSpPr>
          <p:nvPr>
            <p:ph idx="1"/>
          </p:nvPr>
        </p:nvSpPr>
        <p:spPr>
          <a:xfrm>
            <a:off x="539750" y="3068638"/>
            <a:ext cx="8424863" cy="2520950"/>
          </a:xfrm>
        </p:spPr>
        <p:txBody>
          <a:bodyPr/>
          <a:lstStyle/>
          <a:p>
            <a:pPr marL="568325" indent="-568325">
              <a:lnSpc>
                <a:spcPct val="90000"/>
              </a:lnSpc>
              <a:spcBef>
                <a:spcPct val="125000"/>
              </a:spcBef>
              <a:buClr>
                <a:srgbClr val="CC3300"/>
              </a:buClr>
              <a:buSzPct val="110000"/>
              <a:buFont typeface="Wingdings" panose="05000000000000000000" pitchFamily="2" charset="2"/>
              <a:buChar char=""/>
            </a:pPr>
            <a:r>
              <a:rPr lang="en-US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Medicines to </a:t>
            </a:r>
            <a:r>
              <a:rPr lang="en-US" altLang="sr-Latn-R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relieve</a:t>
            </a:r>
            <a:r>
              <a:rPr lang="en-US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sr-Latn-RS" altLang="sr-Latn-R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8325" indent="-568325">
              <a:lnSpc>
                <a:spcPct val="90000"/>
              </a:lnSpc>
              <a:spcBef>
                <a:spcPct val="125000"/>
              </a:spcBef>
              <a:buClr>
                <a:srgbClr val="CC3300"/>
              </a:buClr>
              <a:buSzPct val="110000"/>
              <a:buFont typeface="Wingdings" panose="05000000000000000000" pitchFamily="2" charset="2"/>
              <a:buChar char=""/>
            </a:pPr>
            <a:r>
              <a:rPr lang="en-US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Medicines to </a:t>
            </a:r>
            <a:r>
              <a:rPr lang="en-US" altLang="sr-Latn-R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prevent</a:t>
            </a:r>
            <a:r>
              <a:rPr lang="en-US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symptoms</a:t>
            </a:r>
            <a:endParaRPr lang="en-GB" altLang="sr-Latn-R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750" y="914400"/>
            <a:ext cx="7943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R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DRUGS FOR BRONCHIAL ASTHMA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679177"/>
      </p:ext>
    </p:extLst>
  </p:cSld>
  <p:clrMapOvr>
    <a:masterClrMapping/>
  </p:clrMapOvr>
  <p:transition advTm="9783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Medicines to </a:t>
            </a:r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relieve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symptoms</a:t>
            </a: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1038" lvl="1" indent="-295275">
              <a:spcAft>
                <a:spcPct val="30000"/>
              </a:spcAft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Fast-acting inhaled </a:t>
            </a:r>
            <a:r>
              <a:rPr lang="el-GR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β2-</a:t>
            </a:r>
            <a:r>
              <a:rPr lang="en-US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agonists           (salbutamol, </a:t>
            </a:r>
            <a:r>
              <a:rPr lang="en-US" sz="28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fenoterol</a:t>
            </a:r>
            <a:r>
              <a:rPr lang="en-US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terbutanil</a:t>
            </a:r>
            <a:r>
              <a:rPr lang="en-US" sz="28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sz="28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1038" lvl="1" indent="-295275">
              <a:spcAft>
                <a:spcPct val="30000"/>
              </a:spcAft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Systemic corticosteroids</a:t>
            </a:r>
            <a:endParaRPr lang="sr-Latn-RS" sz="28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1038" lvl="1" indent="-295275">
              <a:spcAft>
                <a:spcPct val="30000"/>
              </a:spcAft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Anticholinergics </a:t>
            </a:r>
            <a:r>
              <a:rPr lang="en-US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iptratropium</a:t>
            </a:r>
            <a:r>
              <a:rPr lang="en-US" sz="28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sz="28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1038" lvl="1" indent="-295275">
              <a:spcAft>
                <a:spcPct val="30000"/>
              </a:spcAft>
              <a:buClr>
                <a:srgbClr val="FFFF00"/>
              </a:buClr>
              <a:buFont typeface="Wingdings" pitchFamily="2" charset="2"/>
              <a:buChar char="§"/>
              <a:defRPr/>
            </a:pPr>
            <a:r>
              <a:rPr lang="en-US" sz="2800" dirty="0" err="1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Methylxanthines</a:t>
            </a:r>
            <a:r>
              <a:rPr lang="en-US" sz="28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(theophylline)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6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93"/>
    </mc:Choice>
    <mc:Fallback xmlns="">
      <p:transition spd="slow" advTm="19393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MEDICINES </a:t>
            </a:r>
            <a:r>
              <a:rPr lang="sr-Latn-RS" dirty="0" smtClean="0"/>
              <a:t>TO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763000" cy="3630795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Inhaled 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corticosteroids</a:t>
            </a:r>
            <a:endParaRPr lang="sr-Latn-RS" altLang="sr-Latn-RS" sz="24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Systemic 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corticosteroids (prednisone, prednisolone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 err="1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Methylxanthines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(retarded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Long-acting 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inhaled </a:t>
            </a:r>
            <a:r>
              <a:rPr lang="el-GR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β2-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agonists (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salmeterol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formoterol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Long-acting 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anticholinergics (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tiotropium</a:t>
            </a: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1346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Leukotriene 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modifiers (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zileuton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zafirlukast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2400" dirty="0" err="1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montelukast</a:t>
            </a:r>
            <a:r>
              <a:rPr lang="en-US" altLang="sr-Latn-RS" sz="2400" dirty="0">
                <a:solidFill>
                  <a:srgbClr val="1346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52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18"/>
    </mc:Choice>
    <mc:Fallback xmlns="">
      <p:transition spd="slow" advTm="19018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9584" y="3352800"/>
            <a:ext cx="8712968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4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stepwise approach to the treatment of asthma</a:t>
            </a:r>
            <a:endParaRPr lang="en-US" sz="4000" b="1" i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83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2"/>
    </mc:Choice>
    <mc:Fallback xmlns="">
      <p:transition spd="slow" advTm="6152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1- Medication to relieve symptoms 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Short-acting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beta 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agonists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symptoms are more frequent or worsen, go to step 2</a:t>
            </a:r>
          </a:p>
        </p:txBody>
      </p:sp>
    </p:spTree>
    <p:extLst>
      <p:ext uri="{BB962C8B-B14F-4D97-AF65-F5344CB8AC3E}">
        <p14:creationId xmlns:p14="http://schemas.microsoft.com/office/powerpoint/2010/main" val="95398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86"/>
    </mc:Choice>
    <mc:Fallback xmlns="">
      <p:transition spd="slow" advTm="10286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2 – drug to eliminate symptoms + 1 drug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 inhaled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leukotriene modifier</a:t>
            </a:r>
          </a:p>
        </p:txBody>
      </p:sp>
    </p:spTree>
    <p:extLst>
      <p:ext uri="{BB962C8B-B14F-4D97-AF65-F5344CB8AC3E}">
        <p14:creationId xmlns:p14="http://schemas.microsoft.com/office/powerpoint/2010/main" val="249529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77"/>
    </mc:Choice>
    <mc:Fallback xmlns="">
      <p:transition spd="slow" advTm="10277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3 – drug to eliminate symptoms + 1 or 2 control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low-dose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inhaled corticosteroids with an inhaled long-acting beta 2 agonist in a fixed combination or as separate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– increase to a medium dose of inhaled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 inhaled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corticosteroid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leukotriene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 slow release theophylline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89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79"/>
    </mc:Choice>
    <mc:Fallback xmlns="">
      <p:transition spd="slow" advTm="27479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4 – drug to relieve symptoms + 2 or more drugs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high dose inhaled corticosteroids with an inhaled long-acting beta 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agonist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high dose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inhaled corticosteroid + leukotriene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Low-dose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slow-release theophylline + medium or high-dose inhaled corticosteroids with an inhaled long-acting beta 2 agonist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27754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67"/>
    </mc:Choice>
    <mc:Fallback xmlns="">
      <p:transition spd="slow" advTm="26067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5 – symptom relief medication + additional control medication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 of oral corticosteroids to other control medications may be beneficial but is associated with adverse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other control drugs improves control, if control is not achieved with other drugs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29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673"/>
    </mc:Choice>
    <mc:Fallback xmlns="">
      <p:transition spd="slow" advTm="2467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sputum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629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altLang="sr-Latn-RS" dirty="0">
                <a:solidFill>
                  <a:srgbClr val="C00000"/>
                </a:solidFill>
              </a:rPr>
              <a:t> </a:t>
            </a:r>
            <a:r>
              <a:rPr lang="sr-Cyrl-RS" altLang="sr-Latn-RS" dirty="0" smtClean="0">
                <a:solidFill>
                  <a:srgbClr val="C00000"/>
                </a:solidFill>
              </a:rPr>
              <a:t>                                                   </a:t>
            </a:r>
            <a:r>
              <a:rPr lang="en-US" altLang="sr-Latn-RS" dirty="0" smtClean="0"/>
              <a:t>           </a:t>
            </a: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viral infections</a:t>
            </a:r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-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infections</a:t>
            </a:r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4000" lvl="1" indent="0">
              <a:buNone/>
            </a:pP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-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also be a reflection of eosinophilia</a:t>
            </a:r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-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pneumococcal pneumonia</a:t>
            </a:r>
          </a:p>
          <a:p>
            <a:pPr marL="0" indent="0">
              <a:buNone/>
            </a:pP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sr-Latn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severe asthma attacks</a:t>
            </a:r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4000" lvl="1" indent="0">
              <a:buNone/>
            </a:pPr>
            <a:endParaRPr lang="en-U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-</a:t>
            </a:r>
            <a:r>
              <a:rPr lang="en-US" alt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pulmonary edema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5800" y="2133600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mucoid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85800" y="3006609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sr-Latn-R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Purulent(yellow-green color)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5800" y="3921009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Yellow purulent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5800" y="4724400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Rust-colored sputum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11200" y="5448300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Tough, viscous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0" y="6172200"/>
            <a:ext cx="2286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Pink, </a:t>
            </a:r>
            <a:r>
              <a:rPr lang="en-U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sparkling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3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837"/>
    </mc:Choice>
    <mc:Fallback xmlns="">
      <p:transition spd="slow" advTm="32837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578725" cy="93662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LOW, MEDIUM AND HIGH DOSES OF INHALATED CORTICOSTEROIDS</a:t>
            </a:r>
            <a:endParaRPr lang="en-A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140050"/>
              </p:ext>
            </p:extLst>
          </p:nvPr>
        </p:nvGraphicFramePr>
        <p:xfrm>
          <a:off x="457200" y="2667000"/>
          <a:ext cx="8178800" cy="331152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851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8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943">
                <a:tc>
                  <a:txBody>
                    <a:bodyPr/>
                    <a:lstStyle/>
                    <a:p>
                      <a:pPr algn="l"/>
                      <a:r>
                        <a:rPr lang="en-AU" sz="1800" baseline="0" dirty="0" err="1"/>
                        <a:t>Inha</a:t>
                      </a:r>
                      <a:r>
                        <a:rPr lang="sr-Latn-RS" sz="1800" baseline="0" dirty="0"/>
                        <a:t>latorni</a:t>
                      </a:r>
                      <a:r>
                        <a:rPr lang="en-AU" sz="1800" baseline="0" dirty="0"/>
                        <a:t> </a:t>
                      </a:r>
                      <a:r>
                        <a:rPr lang="sr-Latn-RS" sz="1800" baseline="0" dirty="0"/>
                        <a:t>k</a:t>
                      </a:r>
                      <a:r>
                        <a:rPr lang="en-AU" sz="1800" baseline="0" dirty="0" err="1"/>
                        <a:t>orti</a:t>
                      </a:r>
                      <a:r>
                        <a:rPr lang="sr-Latn-RS" sz="1800" baseline="0" dirty="0"/>
                        <a:t>k</a:t>
                      </a:r>
                      <a:r>
                        <a:rPr lang="en-AU" sz="1800" baseline="0" dirty="0" err="1"/>
                        <a:t>osteroid</a:t>
                      </a:r>
                      <a:r>
                        <a:rPr lang="sr-Latn-RS" sz="1800" baseline="0" dirty="0"/>
                        <a:t>i</a:t>
                      </a:r>
                      <a:endParaRPr lang="en-AU" sz="1800" baseline="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7199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Latn-RS" sz="1800" dirty="0"/>
                        <a:t>Ukupna</a:t>
                      </a:r>
                      <a:r>
                        <a:rPr lang="sr-Latn-RS" sz="1800" baseline="0" dirty="0"/>
                        <a:t> dnevna doza</a:t>
                      </a:r>
                      <a:r>
                        <a:rPr lang="en-AU" sz="1800" dirty="0"/>
                        <a:t> (mcg)</a:t>
                      </a:r>
                      <a:endParaRPr lang="en-AU" sz="1800" dirty="0">
                        <a:solidFill>
                          <a:srgbClr val="134679"/>
                        </a:solidFill>
                      </a:endParaRPr>
                    </a:p>
                  </a:txBody>
                  <a:tcPr marL="90008" marR="90008" marT="71990" marB="0" anchor="ctr"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 marL="90000" marR="90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 marL="90000" marR="90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943">
                <a:tc>
                  <a:txBody>
                    <a:bodyPr/>
                    <a:lstStyle/>
                    <a:p>
                      <a:pPr algn="l"/>
                      <a:endParaRPr lang="en-AU" sz="1800" baseline="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0" marB="719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baseline="0" dirty="0"/>
                        <a:t>Niske</a:t>
                      </a:r>
                      <a:endParaRPr lang="en-AU" sz="1600" b="1" baseline="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0" marB="719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baseline="0" dirty="0"/>
                        <a:t>Srednje</a:t>
                      </a:r>
                      <a:endParaRPr lang="en-AU" sz="1600" b="1" baseline="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0" marB="719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baseline="0" dirty="0"/>
                        <a:t>Visoke</a:t>
                      </a:r>
                      <a:endParaRPr lang="en-AU" sz="1600" b="1" baseline="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0" marB="719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Beclometasone dipropionate (CFC)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200–500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&gt;500–1000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&gt;1000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Beclometasone dipropionate</a:t>
                      </a:r>
                      <a:r>
                        <a:rPr lang="en-AU" sz="1700" baseline="0" dirty="0"/>
                        <a:t> (HFA)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100–200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&gt;200–400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&gt;400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kumimoji="0" lang="en-AU" sz="17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Budesonide (DPI)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200–400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&gt;400–800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&gt;800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Ciclesonide (HFA)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80–160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&gt;160–320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&gt;320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Fluticasone propionate (DPI or HFA)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100–250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&gt;250–500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&gt;500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Mometasone furoate 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110–220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&gt;220–440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&gt;440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948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Triamcinolone acetonide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400–1000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&gt;1000–2000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700" dirty="0"/>
                        <a:t>&gt;2000</a:t>
                      </a:r>
                      <a:endParaRPr lang="en-AU" sz="1700" dirty="0">
                        <a:solidFill>
                          <a:srgbClr val="134679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8" marR="90008" marT="35995" marB="3599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6299" name="TextBox 5"/>
          <p:cNvSpPr txBox="1">
            <a:spLocks noChangeArrowheads="1"/>
          </p:cNvSpPr>
          <p:nvPr/>
        </p:nvSpPr>
        <p:spPr bwMode="auto">
          <a:xfrm>
            <a:off x="160338" y="6624638"/>
            <a:ext cx="2046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sr-Latn-RS" sz="1200">
                <a:solidFill>
                  <a:srgbClr val="FFFFFF"/>
                </a:solidFill>
                <a:latin typeface="Calibri" panose="020F0502020204030204" pitchFamily="34" charset="0"/>
              </a:rPr>
              <a:t>GINA 2015, Box 3-6 (1/2)</a:t>
            </a:r>
          </a:p>
        </p:txBody>
      </p:sp>
    </p:spTree>
    <p:extLst>
      <p:ext uri="{BB962C8B-B14F-4D97-AF65-F5344CB8AC3E}">
        <p14:creationId xmlns:p14="http://schemas.microsoft.com/office/powerpoint/2010/main" val="394524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15"/>
    </mc:Choice>
    <mc:Fallback xmlns="">
      <p:transition spd="slow" advTm="14915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CHRONIC OBSTRUCTIVE LUNG DISEASE</a:t>
            </a:r>
          </a:p>
        </p:txBody>
      </p:sp>
    </p:spTree>
    <p:extLst>
      <p:ext uri="{BB962C8B-B14F-4D97-AF65-F5344CB8AC3E}">
        <p14:creationId xmlns:p14="http://schemas.microsoft.com/office/powerpoint/2010/main" val="423434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2"/>
    </mc:Choice>
    <mc:Fallback xmlns="">
      <p:transition spd="slow" advTm="3922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CHRONIC OBSTRUCTIVE LUNG DISEASE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2100" indent="-292100" algn="just" fontAlgn="auto">
              <a:lnSpc>
                <a:spcPct val="95000"/>
              </a:lnSpc>
              <a:spcBef>
                <a:spcPct val="55000"/>
              </a:spcBef>
              <a:buClr>
                <a:schemeClr val="accent1">
                  <a:lumMod val="75000"/>
                </a:schemeClr>
              </a:buClr>
              <a:buSzPct val="130000"/>
              <a:buFont typeface="Arial"/>
              <a:buChar char="•"/>
              <a:defRPr/>
            </a:pPr>
            <a:r>
              <a:rPr lang="en-US" b="1" kern="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disease characterized by persistent respiratory symptoms and airflow limitation resulting from abnormalities of the airways and/or alveoli usually caused by significant exposure to noxious particles or gases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8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29"/>
    </mc:Choice>
    <mc:Fallback xmlns="">
      <p:transition spd="slow" advTm="16929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FACTORS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24032"/>
              </p:ext>
            </p:extLst>
          </p:nvPr>
        </p:nvGraphicFramePr>
        <p:xfrm>
          <a:off x="457200" y="1874838"/>
          <a:ext cx="8229600" cy="453707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24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5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2913">
                <a:tc>
                  <a:txBody>
                    <a:bodyPr/>
                    <a:lstStyle/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host</a:t>
                      </a:r>
                      <a:endParaRPr kumimoji="0" lang="en-GB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38100" marB="38100" anchor="ctr" horzOverflow="overflow"/>
                </a:tc>
                <a:tc>
                  <a:txBody>
                    <a:bodyPr/>
                    <a:lstStyle/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GB" sz="20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genetic (α1-AT deficiency) 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bronchial </a:t>
                      </a: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hyperreactivity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lung growth and development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4162">
                <a:tc>
                  <a:txBody>
                    <a:bodyPr/>
                    <a:lstStyle/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environment</a:t>
                      </a:r>
                      <a:endParaRPr kumimoji="0" lang="en-GB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38100" marB="38100" anchor="ctr" horzOverflow="overflow"/>
                </a:tc>
                <a:tc>
                  <a:txBody>
                    <a:bodyPr/>
                    <a:lstStyle/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GB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smoking 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dust and workplace chemicals 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 pollution 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infections  </a:t>
                      </a:r>
                      <a:endParaRPr kumimoji="0" lang="sr-Latn-RS" sz="20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9063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13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socioeconomic status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38100" marB="381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68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13"/>
    </mc:Choice>
    <mc:Fallback xmlns="">
      <p:transition spd="slow" advTm="30313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ChangeArrowheads="1"/>
          </p:cNvSpPr>
          <p:nvPr/>
        </p:nvSpPr>
        <p:spPr bwMode="auto">
          <a:xfrm>
            <a:off x="220663" y="115888"/>
            <a:ext cx="4165600" cy="755650"/>
          </a:xfrm>
          <a:prstGeom prst="rect">
            <a:avLst/>
          </a:prstGeom>
          <a:solidFill>
            <a:schemeClr val="tx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>
              <a:defRPr/>
            </a:pPr>
            <a:r>
              <a:rPr lang="hr-HR" sz="35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ASTHMA</a:t>
            </a:r>
            <a:endParaRPr lang="en-GB" sz="4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8083" name="Rectangle 3"/>
          <p:cNvSpPr>
            <a:spLocks noChangeArrowheads="1"/>
          </p:cNvSpPr>
          <p:nvPr/>
        </p:nvSpPr>
        <p:spPr bwMode="auto">
          <a:xfrm>
            <a:off x="4759325" y="115888"/>
            <a:ext cx="4165600" cy="755650"/>
          </a:xfrm>
          <a:prstGeom prst="rect">
            <a:avLst/>
          </a:prstGeom>
          <a:solidFill>
            <a:schemeClr val="tx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>
              <a:defRPr/>
            </a:pPr>
            <a:r>
              <a:rPr lang="hr-HR" sz="35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COPD</a:t>
            </a:r>
            <a:endParaRPr lang="en-GB" sz="4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20663" y="836613"/>
            <a:ext cx="4165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sr-Latn-RS" b="0" dirty="0">
                <a:solidFill>
                  <a:schemeClr val="bg1"/>
                </a:solidFill>
                <a:latin typeface="Arial" panose="020B0604020202020204" pitchFamily="34" charset="0"/>
              </a:rPr>
              <a:t>Sensitizing agent</a:t>
            </a:r>
            <a:endParaRPr lang="en-GB" altLang="sr-Latn-RS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4759325" y="836613"/>
            <a:ext cx="4165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sr-Latn-RS" sz="2800" b="0" dirty="0">
                <a:solidFill>
                  <a:schemeClr val="bg1"/>
                </a:solidFill>
                <a:latin typeface="Arial" panose="020B0604020202020204" pitchFamily="34" charset="0"/>
              </a:rPr>
              <a:t>Harmful agent</a:t>
            </a:r>
            <a:endParaRPr lang="en-GB" altLang="sr-Latn-RS" sz="2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7526" name="AutoShape 6"/>
          <p:cNvSpPr>
            <a:spLocks noChangeArrowheads="1"/>
          </p:cNvSpPr>
          <p:nvPr/>
        </p:nvSpPr>
        <p:spPr bwMode="auto">
          <a:xfrm>
            <a:off x="1974850" y="1677988"/>
            <a:ext cx="434975" cy="847725"/>
          </a:xfrm>
          <a:prstGeom prst="downArrow">
            <a:avLst>
              <a:gd name="adj1" fmla="val 49639"/>
              <a:gd name="adj2" fmla="val 70639"/>
            </a:avLst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540000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27" name="AutoShape 7"/>
          <p:cNvSpPr>
            <a:spLocks noChangeArrowheads="1"/>
          </p:cNvSpPr>
          <p:nvPr/>
        </p:nvSpPr>
        <p:spPr bwMode="auto">
          <a:xfrm>
            <a:off x="6686550" y="1677988"/>
            <a:ext cx="434975" cy="847725"/>
          </a:xfrm>
          <a:prstGeom prst="downArrow">
            <a:avLst>
              <a:gd name="adj1" fmla="val 49639"/>
              <a:gd name="adj2" fmla="val 70639"/>
            </a:avLst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540000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225425" y="2605088"/>
            <a:ext cx="4160838" cy="1882775"/>
          </a:xfrm>
          <a:prstGeom prst="rect">
            <a:avLst/>
          </a:prstGeom>
          <a:solidFill>
            <a:srgbClr val="FFFFCC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4759325" y="2605088"/>
            <a:ext cx="4160838" cy="1882775"/>
          </a:xfrm>
          <a:prstGeom prst="rect">
            <a:avLst/>
          </a:prstGeom>
          <a:solidFill>
            <a:srgbClr val="FFFFCC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382588" y="2714625"/>
            <a:ext cx="38227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800" b="0" dirty="0" smtClean="0">
                <a:solidFill>
                  <a:srgbClr val="000000"/>
                </a:solidFill>
                <a:latin typeface="Tahoma" panose="020B0604030504040204" pitchFamily="34" charset="0"/>
              </a:rPr>
              <a:t>CD4</a:t>
            </a:r>
            <a:r>
              <a:rPr lang="sr-Latn-CS" altLang="sr-Latn-RS" sz="2800" b="0" dirty="0">
                <a:solidFill>
                  <a:srgbClr val="000000"/>
                </a:solidFill>
                <a:latin typeface="Tahoma" panose="020B0604030504040204" pitchFamily="34" charset="0"/>
              </a:rPr>
              <a:t>+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800" b="0" dirty="0" smtClean="0">
                <a:solidFill>
                  <a:srgbClr val="000000"/>
                </a:solidFill>
                <a:latin typeface="Tahoma" panose="020B0604030504040204" pitchFamily="34" charset="0"/>
              </a:rPr>
              <a:t>Eosinophils</a:t>
            </a:r>
            <a:endParaRPr lang="sr-Latn-CS" altLang="sr-Latn-RS" sz="2800" b="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4924425" y="2706688"/>
            <a:ext cx="38227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800" b="0" dirty="0" smtClean="0">
                <a:solidFill>
                  <a:srgbClr val="000000"/>
                </a:solidFill>
                <a:latin typeface="Tahoma" panose="020B0604030504040204" pitchFamily="34" charset="0"/>
              </a:rPr>
              <a:t>CD8</a:t>
            </a:r>
            <a:r>
              <a:rPr lang="sr-Latn-CS" altLang="sr-Latn-RS" sz="2800" b="0" dirty="0">
                <a:solidFill>
                  <a:srgbClr val="000000"/>
                </a:solidFill>
                <a:latin typeface="Tahoma" panose="020B0604030504040204" pitchFamily="34" charset="0"/>
              </a:rPr>
              <a:t>+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800" b="0" dirty="0" smtClean="0">
                <a:solidFill>
                  <a:srgbClr val="000000"/>
                </a:solidFill>
                <a:latin typeface="Tahoma" panose="020B0604030504040204" pitchFamily="34" charset="0"/>
              </a:rPr>
              <a:t>Macrophages</a:t>
            </a:r>
            <a:endParaRPr lang="sr-Latn-CS" altLang="sr-Latn-RS" sz="2800" b="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800" b="0" dirty="0" smtClean="0">
                <a:solidFill>
                  <a:srgbClr val="000000"/>
                </a:solidFill>
                <a:latin typeface="Tahoma" panose="020B0604030504040204" pitchFamily="34" charset="0"/>
              </a:rPr>
              <a:t>Neutrophils</a:t>
            </a:r>
            <a:endParaRPr lang="sr-Latn-CS" altLang="sr-Latn-RS" sz="2800" b="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225425" y="5435600"/>
            <a:ext cx="8693150" cy="1139825"/>
          </a:xfrm>
          <a:prstGeom prst="rect">
            <a:avLst/>
          </a:prstGeom>
          <a:solidFill>
            <a:schemeClr val="tx1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33" name="AutoShape 13"/>
          <p:cNvSpPr>
            <a:spLocks noChangeArrowheads="1"/>
          </p:cNvSpPr>
          <p:nvPr/>
        </p:nvSpPr>
        <p:spPr bwMode="auto">
          <a:xfrm>
            <a:off x="1974850" y="4529138"/>
            <a:ext cx="434975" cy="847725"/>
          </a:xfrm>
          <a:prstGeom prst="downArrow">
            <a:avLst>
              <a:gd name="adj1" fmla="val 49639"/>
              <a:gd name="adj2" fmla="val 70639"/>
            </a:avLst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540000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34" name="AutoShape 14"/>
          <p:cNvSpPr>
            <a:spLocks noChangeArrowheads="1"/>
          </p:cNvSpPr>
          <p:nvPr/>
        </p:nvSpPr>
        <p:spPr bwMode="auto">
          <a:xfrm>
            <a:off x="6686550" y="4529138"/>
            <a:ext cx="434975" cy="847725"/>
          </a:xfrm>
          <a:prstGeom prst="downArrow">
            <a:avLst>
              <a:gd name="adj1" fmla="val 49639"/>
              <a:gd name="adj2" fmla="val 70639"/>
            </a:avLst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540000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2200" b="0">
              <a:latin typeface="Arial" panose="020B0604020202020204" pitchFamily="34" charset="0"/>
            </a:endParaRPr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1524001" y="5457825"/>
            <a:ext cx="547528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sz="3200" b="0" dirty="0" smtClean="0">
                <a:solidFill>
                  <a:srgbClr val="000066"/>
                </a:solidFill>
                <a:latin typeface="Arial" panose="020B0604020202020204" pitchFamily="34" charset="0"/>
              </a:rPr>
              <a:t>Bronchial obstruction</a:t>
            </a:r>
            <a:endParaRPr lang="en-GB" altLang="sr-Latn-RS" sz="4000" b="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558096" name="Rectangle 16"/>
          <p:cNvSpPr>
            <a:spLocks noChangeArrowheads="1"/>
          </p:cNvSpPr>
          <p:nvPr/>
        </p:nvSpPr>
        <p:spPr bwMode="auto">
          <a:xfrm>
            <a:off x="427038" y="5942013"/>
            <a:ext cx="3552825" cy="623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>
              <a:defRPr/>
            </a:pPr>
            <a:r>
              <a:rPr lang="sr-Latn-RS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reversible</a:t>
            </a:r>
            <a:endParaRPr lang="en-GB" sz="40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8097" name="Rectangle 17"/>
          <p:cNvSpPr>
            <a:spLocks noChangeArrowheads="1"/>
          </p:cNvSpPr>
          <p:nvPr/>
        </p:nvSpPr>
        <p:spPr bwMode="auto">
          <a:xfrm>
            <a:off x="4539456" y="5889625"/>
            <a:ext cx="4559300" cy="6238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GB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incompletely reversible</a:t>
            </a:r>
          </a:p>
        </p:txBody>
      </p:sp>
    </p:spTree>
    <p:extLst>
      <p:ext uri="{BB962C8B-B14F-4D97-AF65-F5344CB8AC3E}">
        <p14:creationId xmlns:p14="http://schemas.microsoft.com/office/powerpoint/2010/main" val="110460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99"/>
    </mc:Choice>
    <mc:Fallback xmlns="">
      <p:transition spd="slow" advTm="42399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97109"/>
              </p:ext>
            </p:extLst>
          </p:nvPr>
        </p:nvGraphicFramePr>
        <p:xfrm>
          <a:off x="585810" y="2286000"/>
          <a:ext cx="7796190" cy="396239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66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9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26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Category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Criteria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I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:</a:t>
                      </a: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Mild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	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/FVC &lt;0.70, 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itchFamily="18" charset="2"/>
                        </a:rPr>
                        <a:t>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80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%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	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II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:</a:t>
                      </a: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Moderate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/FVC &lt;0.70, 50%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&lt;80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%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III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:</a:t>
                      </a: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Hard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/FVC &lt;0.70, 30%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&lt;50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%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6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IV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:</a:t>
                      </a: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Very Hard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&lt;30% </a:t>
                      </a:r>
                      <a:r>
                        <a:rPr kumimoji="0" lang="en-US" sz="20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ili</a:t>
                      </a:r>
                      <a:r>
                        <a:rPr kumimoji="0" lang="sr-Cyrl-R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FEV</a:t>
                      </a:r>
                      <a:r>
                        <a:rPr kumimoji="0" lang="en-US" sz="2000" b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1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 &lt;50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% </a:t>
                      </a: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+ </a:t>
                      </a:r>
                      <a:r>
                        <a:rPr kumimoji="0" lang="sr-Latn-R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 pitchFamily="34" charset="0"/>
                        </a:rPr>
                        <a:t>chronic respiratory insuff.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6156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16"/>
    </mc:Choice>
    <mc:Fallback xmlns="">
      <p:transition spd="slow" advTm="467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ChangeArrowheads="1"/>
          </p:cNvSpPr>
          <p:nvPr/>
        </p:nvSpPr>
        <p:spPr bwMode="auto">
          <a:xfrm>
            <a:off x="1392238" y="2108200"/>
            <a:ext cx="6359525" cy="768350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 w="28575">
            <a:solidFill>
              <a:schemeClr val="accent1">
                <a:lumMod val="50000"/>
              </a:schemeClr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1392238" y="3030538"/>
            <a:ext cx="6359525" cy="768350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1392238" y="3952875"/>
            <a:ext cx="6359525" cy="76835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9557" name="Rectangle 5"/>
          <p:cNvSpPr>
            <a:spLocks noChangeArrowheads="1"/>
          </p:cNvSpPr>
          <p:nvPr/>
        </p:nvSpPr>
        <p:spPr bwMode="auto">
          <a:xfrm>
            <a:off x="1392238" y="4875213"/>
            <a:ext cx="6359525" cy="76835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 w="28575">
            <a:solidFill>
              <a:schemeClr val="bg1">
                <a:lumMod val="50000"/>
              </a:schemeClr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0598" name="Rectangle 10"/>
          <p:cNvSpPr>
            <a:spLocks noChangeArrowheads="1"/>
          </p:cNvSpPr>
          <p:nvPr/>
        </p:nvSpPr>
        <p:spPr bwMode="auto">
          <a:xfrm>
            <a:off x="727941" y="659066"/>
            <a:ext cx="76327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tests</a:t>
            </a:r>
            <a:endParaRPr lang="sl-SI" altLang="sr-Latn-RS" sz="3600" i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5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7058025" cy="4168775"/>
          </a:xfrm>
        </p:spPr>
        <p:txBody>
          <a:bodyPr/>
          <a:lstStyle/>
          <a:p>
            <a:pPr marL="0" indent="0">
              <a:spcBef>
                <a:spcPct val="90000"/>
              </a:spcBef>
              <a:buNone/>
            </a:pPr>
            <a:r>
              <a:rPr lang="en-US" altLang="sr-Latn-RS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Bronchodilation </a:t>
            </a:r>
            <a:r>
              <a:rPr lang="en-US" altLang="sr-Latn-RS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endParaRPr lang="sr-Latn-RS" altLang="sr-Latn-RS" sz="32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90000"/>
              </a:spcBef>
              <a:buNone/>
            </a:pPr>
            <a:r>
              <a:rPr lang="sr-Latn-RS" altLang="sr-Latn-RS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chest ray</a:t>
            </a:r>
            <a:endParaRPr lang="en-US" altLang="sr-Latn-RS" sz="3200" b="0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90000"/>
              </a:spcBef>
              <a:buNone/>
            </a:pPr>
            <a:r>
              <a:rPr lang="sr-Latn-RS" altLang="sr-Latn-RS" sz="3200" b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Gas analyses</a:t>
            </a:r>
            <a:endParaRPr lang="en-US" altLang="sr-Latn-RS" sz="3200" b="0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90000"/>
              </a:spcBef>
              <a:buNone/>
            </a:pPr>
            <a:r>
              <a:rPr lang="en-US" altLang="sr-Latn-RS" sz="3200" b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α1</a:t>
            </a:r>
            <a:r>
              <a:rPr lang="sl-SI" altLang="sr-Latn-RS" sz="3200" b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sr-Latn-RS" sz="3200" b="0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</a:t>
            </a:r>
          </a:p>
        </p:txBody>
      </p:sp>
      <p:sp>
        <p:nvSpPr>
          <p:cNvPr id="2" name="Striped Right Arrow 1"/>
          <p:cNvSpPr/>
          <p:nvPr/>
        </p:nvSpPr>
        <p:spPr>
          <a:xfrm>
            <a:off x="152400" y="2286000"/>
            <a:ext cx="1239838" cy="457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>
            <a:off x="135731" y="3169443"/>
            <a:ext cx="1239838" cy="457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iped Right Arrow 9"/>
          <p:cNvSpPr/>
          <p:nvPr/>
        </p:nvSpPr>
        <p:spPr>
          <a:xfrm>
            <a:off x="124691" y="4089184"/>
            <a:ext cx="1239838" cy="457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/>
          <p:cNvSpPr/>
          <p:nvPr/>
        </p:nvSpPr>
        <p:spPr>
          <a:xfrm>
            <a:off x="124691" y="4953000"/>
            <a:ext cx="1239838" cy="457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2"/>
    </mc:Choice>
    <mc:Fallback xmlns="">
      <p:transition spd="slow" advTm="18442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163" y="2116138"/>
            <a:ext cx="8796337" cy="3822700"/>
          </a:xfrm>
        </p:spPr>
        <p:txBody>
          <a:bodyPr/>
          <a:lstStyle/>
          <a:p>
            <a:pPr marL="463550" indent="-463550">
              <a:lnSpc>
                <a:spcPct val="125000"/>
              </a:lnSpc>
              <a:spcBef>
                <a:spcPct val="65000"/>
              </a:spcBef>
            </a:pPr>
            <a:r>
              <a:rPr lang="en-US" altLang="sr-Latn-R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in patients with </a:t>
            </a:r>
            <a:r>
              <a:rPr lang="en-US" altLang="sr-Latn-RS" sz="2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COPD</a:t>
            </a:r>
            <a:endParaRPr lang="sr-Latn-RS" altLang="sr-Latn-RS" sz="26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87550" lvl="1" indent="-463550">
              <a:lnSpc>
                <a:spcPct val="125000"/>
              </a:lnSpc>
              <a:spcBef>
                <a:spcPct val="65000"/>
              </a:spcBef>
            </a:pPr>
            <a:r>
              <a:rPr lang="en-US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US" altLang="sr-Latn-R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years </a:t>
            </a:r>
            <a:r>
              <a:rPr lang="en-US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</a:t>
            </a:r>
            <a:endParaRPr lang="sr-Latn-RS" altLang="sr-Latn-RS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87550" lvl="1" indent="-463550">
              <a:lnSpc>
                <a:spcPct val="125000"/>
              </a:lnSpc>
              <a:spcBef>
                <a:spcPct val="65000"/>
              </a:spcBef>
            </a:pPr>
            <a:r>
              <a:rPr lang="en-US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sr-Latn-R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positive family </a:t>
            </a:r>
            <a:r>
              <a:rPr lang="en-US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sr-Latn-RS" altLang="sr-Latn-RS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3550" indent="-463550">
              <a:lnSpc>
                <a:spcPct val="125000"/>
              </a:lnSpc>
              <a:spcBef>
                <a:spcPct val="65000"/>
              </a:spcBef>
            </a:pPr>
            <a:r>
              <a:rPr lang="en-US" altLang="sr-Latn-RS" sz="2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sr-Latn-R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serum concentration below 15–20% of normal indicates homozygous α1-AT deficiency</a:t>
            </a:r>
            <a:endParaRPr lang="en-US" altLang="sr-Latn-RS" sz="2600" b="1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1265238" y="463550"/>
            <a:ext cx="68072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4692" name="Rectangle 7"/>
          <p:cNvSpPr>
            <a:spLocks noChangeArrowheads="1"/>
          </p:cNvSpPr>
          <p:nvPr/>
        </p:nvSpPr>
        <p:spPr bwMode="auto">
          <a:xfrm>
            <a:off x="2667000" y="762000"/>
            <a:ext cx="357981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4000" i="0" dirty="0">
                <a:solidFill>
                  <a:schemeClr val="accent2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4800" i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sr-Latn-RS" sz="4000" i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l-SI" altLang="sr-Latn-RS" sz="4000" i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sr-Latn-RS" sz="4000" i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</a:t>
            </a:r>
          </a:p>
        </p:txBody>
      </p:sp>
    </p:spTree>
    <p:extLst>
      <p:ext uri="{BB962C8B-B14F-4D97-AF65-F5344CB8AC3E}">
        <p14:creationId xmlns:p14="http://schemas.microsoft.com/office/powerpoint/2010/main" val="103431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35"/>
    </mc:Choice>
    <mc:Fallback xmlns="">
      <p:transition spd="slow" advTm="19435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4" y="2590800"/>
            <a:ext cx="8713788" cy="2940050"/>
          </a:xfrm>
        </p:spPr>
        <p:txBody>
          <a:bodyPr>
            <a:normAutofit/>
          </a:bodyPr>
          <a:lstStyle/>
          <a:p>
            <a:pPr marL="463550" indent="-463550">
              <a:lnSpc>
                <a:spcPct val="110000"/>
              </a:lnSpc>
              <a:spcBef>
                <a:spcPct val="45000"/>
              </a:spcBef>
            </a:pPr>
            <a:r>
              <a:rPr lang="en-US" altLang="sr-Latn-R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need to measure patients who </a:t>
            </a:r>
            <a:r>
              <a:rPr lang="en-US" altLang="sr-Latn-RS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lang="sr-Latn-RS" altLang="sr-Latn-RS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87550" lvl="1" indent="-463550">
              <a:lnSpc>
                <a:spcPct val="110000"/>
              </a:lnSpc>
              <a:spcBef>
                <a:spcPct val="45000"/>
              </a:spcBef>
            </a:pPr>
            <a:r>
              <a:rPr lang="en-U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FEV1 </a:t>
            </a:r>
            <a:r>
              <a:rPr lang="en-US" altLang="sr-Latn-RS" sz="2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40</a:t>
            </a:r>
            <a:r>
              <a:rPr lang="en-U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sr-Latn-RS" altLang="sr-Latn-RS" sz="2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87550" lvl="1" indent="-463550">
              <a:lnSpc>
                <a:spcPct val="110000"/>
              </a:lnSpc>
              <a:spcBef>
                <a:spcPct val="45000"/>
              </a:spcBef>
            </a:pPr>
            <a:r>
              <a:rPr lang="sr-Latn-R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Oxigen saturation </a:t>
            </a:r>
            <a:r>
              <a:rPr lang="en-U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r>
            <a:r>
              <a:rPr lang="en-US" altLang="sr-Latn-RS" sz="2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(pulse oximetry</a:t>
            </a:r>
            <a:r>
              <a:rPr lang="en-U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87550" lvl="1" indent="-463550">
              <a:lnSpc>
                <a:spcPct val="110000"/>
              </a:lnSpc>
              <a:spcBef>
                <a:spcPct val="45000"/>
              </a:spcBef>
            </a:pPr>
            <a:r>
              <a:rPr lang="en-US" altLang="sr-Latn-RS" sz="2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 </a:t>
            </a:r>
            <a:r>
              <a:rPr lang="en-US" altLang="sr-Latn-RS" sz="2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respiratory failure or right heart failure</a:t>
            </a:r>
            <a:endParaRPr lang="en-US" altLang="sr-Latn-RS" sz="2200" b="1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716" name="Rectangle 7"/>
          <p:cNvSpPr>
            <a:spLocks noChangeArrowheads="1"/>
          </p:cNvSpPr>
          <p:nvPr/>
        </p:nvSpPr>
        <p:spPr bwMode="auto">
          <a:xfrm>
            <a:off x="457200" y="533400"/>
            <a:ext cx="830103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3000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55000"/>
              </a:spcBef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55000"/>
              </a:spcBef>
              <a:spcAft>
                <a:spcPct val="0"/>
              </a:spcAft>
              <a:buClr>
                <a:srgbClr val="D100B2"/>
              </a:buClr>
              <a:buSzPct val="120000"/>
              <a:buFont typeface="Times" panose="02020603050405020304" pitchFamily="18" charset="0"/>
              <a:buChar char="•"/>
              <a:defRPr sz="2400" b="1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RS" altLang="sr-Latn-RS" sz="3600" i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analyses</a:t>
            </a:r>
            <a:endParaRPr lang="en-US" altLang="sr-Latn-RS" sz="3600" i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2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94"/>
    </mc:Choice>
    <mc:Fallback xmlns="">
      <p:transition spd="slow" advTm="20494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sr-Latn-C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751682"/>
              </p:ext>
            </p:extLst>
          </p:nvPr>
        </p:nvGraphicFramePr>
        <p:xfrm>
          <a:off x="357158" y="285729"/>
          <a:ext cx="8329642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908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14"/>
    </mc:Choice>
    <mc:Fallback xmlns="">
      <p:transition spd="slow" advTm="3311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8258008" cy="3630795"/>
          </a:xfrm>
        </p:spPr>
        <p:txBody>
          <a:bodyPr>
            <a:normAutofit fontScale="92500"/>
          </a:bodyPr>
          <a:lstStyle/>
          <a:p>
            <a:r>
              <a:rPr lang="en-US" altLang="sr-Latn-R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stimuli - </a:t>
            </a:r>
            <a:r>
              <a:rPr lang="en-US" altLang="sr-Latn-R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dust, mucus, catheters, inhaled foreign </a:t>
            </a:r>
            <a:r>
              <a:rPr lang="en-US" altLang="sr-Latn-R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bodies</a:t>
            </a:r>
            <a:endParaRPr lang="sr-Latn-RS" altLang="sr-Latn-R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</a:t>
            </a:r>
            <a:r>
              <a:rPr lang="en-US" altLang="sr-Latn-R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irritants - </a:t>
            </a:r>
            <a:r>
              <a:rPr lang="en-US" altLang="sr-Latn-R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tobacco smoke, sulfur dioxide, </a:t>
            </a:r>
            <a:r>
              <a:rPr lang="en-US" altLang="sr-Latn-R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ozone </a:t>
            </a:r>
            <a:r>
              <a:rPr lang="en-US" altLang="sr-Latn-R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(they act directly on sensory receptors and excite the cough reflex</a:t>
            </a:r>
            <a:r>
              <a:rPr lang="en-US" altLang="sr-Latn-R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Inflammatory </a:t>
            </a:r>
            <a:r>
              <a:rPr lang="en-US" altLang="sr-Latn-R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mediators - </a:t>
            </a:r>
            <a:r>
              <a:rPr lang="en-US" altLang="sr-Latn-R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bradykinin, histamine, prostaglandins (in viral infections, the inflammatory process in the upper respiratory tract releases mediators that stimulate receptors, and due to damage to the epithelium, hypersensitive nerve fibers remain unprotected</a:t>
            </a:r>
            <a:r>
              <a:rPr lang="en-US" altLang="sr-Latn-R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  <a:r>
              <a:rPr lang="en-US" altLang="sr-Latn-R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inflation and deflation of the lungs</a:t>
            </a:r>
            <a:endParaRPr lang="en-US" alt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044472"/>
            <a:ext cx="5634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Stimuli that cause coughing</a:t>
            </a:r>
          </a:p>
        </p:txBody>
      </p:sp>
    </p:spTree>
    <p:extLst>
      <p:ext uri="{BB962C8B-B14F-4D97-AF65-F5344CB8AC3E}">
        <p14:creationId xmlns:p14="http://schemas.microsoft.com/office/powerpoint/2010/main" val="28356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95"/>
    </mc:Choice>
    <mc:Fallback xmlns="">
      <p:transition spd="slow" advTm="58895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77723"/>
            <a:ext cx="8382000" cy="1083329"/>
          </a:xfrm>
        </p:spPr>
        <p:txBody>
          <a:bodyPr>
            <a:noAutofit/>
          </a:bodyPr>
          <a:lstStyle/>
          <a:p>
            <a:r>
              <a:rPr lang="en-US" sz="2300" dirty="0"/>
              <a:t>Consolidated representation of the updated GOLD treatment algorithms, as interpreted by the authors</a:t>
            </a:r>
            <a:endParaRPr lang="en-US" sz="23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278" t="19324" r="33541" b="40016"/>
          <a:stretch/>
        </p:blipFill>
        <p:spPr>
          <a:xfrm>
            <a:off x="721505" y="1447800"/>
            <a:ext cx="7849439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765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/>
              <a:t>Initial Pharmacological Treatment and Follow-up Pharmacological Treatment algorithms as presented in the </a:t>
            </a:r>
            <a:r>
              <a:rPr lang="sr-Latn-RS" sz="2300" dirty="0" smtClean="0"/>
              <a:t>GOLD</a:t>
            </a:r>
            <a:endParaRPr lang="en-US" sz="23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278" t="65528" r="33541" b="4901"/>
          <a:stretch/>
        </p:blipFill>
        <p:spPr>
          <a:xfrm>
            <a:off x="319948" y="2133600"/>
            <a:ext cx="851224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419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COURSE OF COPD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STABLE</a:t>
            </a:r>
            <a:endParaRPr lang="sr-Cyrl-R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ACUTISATION</a:t>
            </a:r>
            <a:r>
              <a:rPr lang="sr-Cyrl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1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78"/>
    </mc:Choice>
    <mc:Fallback xmlns="">
      <p:transition spd="slow" advTm="10578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ACUTISATION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occurrence in the natural course of the disease characterized by changes in the severity of dyspnea, cough and/or the appearance of sputum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sz="2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vary from day to day and require a change in therapy.</a:t>
            </a:r>
          </a:p>
        </p:txBody>
      </p:sp>
    </p:spTree>
    <p:extLst>
      <p:ext uri="{BB962C8B-B14F-4D97-AF65-F5344CB8AC3E}">
        <p14:creationId xmlns:p14="http://schemas.microsoft.com/office/powerpoint/2010/main" val="190977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53"/>
    </mc:Choice>
    <mc:Fallback xmlns="">
      <p:transition spd="slow" advTm="16853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TREATMENT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NON INVASIVE </a:t>
            </a:r>
            <a:endParaRPr lang="sr-Cyrl-RS" dirty="0" smtClean="0"/>
          </a:p>
          <a:p>
            <a:r>
              <a:rPr lang="sr-Latn-RS" dirty="0" smtClean="0"/>
              <a:t>INVASIVEE MECHANICAL VENTILATON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395"/>
    </mc:Choice>
    <mc:Fallback xmlns="">
      <p:transition spd="slow" advTm="69395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OXIGEN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INDICATIONS</a:t>
            </a:r>
          </a:p>
          <a:p>
            <a:r>
              <a:rPr lang="sr-Latn-RS" dirty="0" smtClean="0"/>
              <a:t>pO2 &lt; 7.3kPa or oxigen saturation &lt; 88% with or without hypercapnia</a:t>
            </a:r>
          </a:p>
          <a:p>
            <a:r>
              <a:rPr lang="sr-Latn-RS" dirty="0" smtClean="0"/>
              <a:t>pO2 between 7.3-8kPa or oxigen saturation  89% with pulmonary hypertension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0440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Latn-RS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ATTENTION</a:t>
            </a:r>
            <a:endParaRPr lang="sr-Cyrl-RS" sz="4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49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0"/>
    </mc:Choice>
    <mc:Fallback xmlns="">
      <p:transition spd="slow" advTm="639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Depending on the 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duration:</a:t>
            </a:r>
            <a:endParaRPr lang="sr-Latn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Acute </a:t>
            </a:r>
            <a:r>
              <a:rPr lang="en-U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3 weeks (viral infections, pulmonary thromboembolism, congestive heart failure, allergic rhinitis, COPD exacerbation and pneumonia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Subacute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- 3-8 weeks (after infections, bronchial asthma, sinusitis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Chronic </a:t>
            </a:r>
            <a:r>
              <a:rPr lang="en-U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 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8 weeks (postnasal drip syndrome, asthma, gastroesophageal reflux, chronic bronchitis)</a:t>
            </a:r>
            <a:endParaRPr lang="en-US" altLang="sr-Latn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950" y="6237288"/>
            <a:ext cx="8928100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14400" y="990600"/>
            <a:ext cx="43011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Cough as a symptom</a:t>
            </a:r>
          </a:p>
        </p:txBody>
      </p:sp>
    </p:spTree>
    <p:extLst>
      <p:ext uri="{BB962C8B-B14F-4D97-AF65-F5344CB8AC3E}">
        <p14:creationId xmlns:p14="http://schemas.microsoft.com/office/powerpoint/2010/main" val="5677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25"/>
    </mc:Choice>
    <mc:Fallback xmlns="">
      <p:transition spd="slow" advTm="6452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ETIOLOGY OF COUGH IN THE POPULATION &lt; 45 years old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598" t="39379" r="18200" b="16564"/>
          <a:stretch/>
        </p:blipFill>
        <p:spPr>
          <a:xfrm>
            <a:off x="0" y="2286000"/>
            <a:ext cx="6386283" cy="33528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658316"/>
              </p:ext>
            </p:extLst>
          </p:nvPr>
        </p:nvGraphicFramePr>
        <p:xfrm>
          <a:off x="6589744" y="2727960"/>
          <a:ext cx="19812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4116523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parts of resoiratory tract infections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2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Acute bronchitis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2A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28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 etiology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4A2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334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34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40"/>
    </mc:Choice>
    <mc:Fallback xmlns="">
      <p:transition spd="slow" advTm="3234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ETIOLOGY OF COUGH IN THE POPULATION </a:t>
            </a:r>
            <a:r>
              <a:rPr 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 years old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778" t="39379" r="18199" b="16564"/>
          <a:stretch/>
        </p:blipFill>
        <p:spPr>
          <a:xfrm>
            <a:off x="-1" y="2209800"/>
            <a:ext cx="6792683" cy="365760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57143"/>
              </p:ext>
            </p:extLst>
          </p:nvPr>
        </p:nvGraphicFramePr>
        <p:xfrm>
          <a:off x="6773632" y="3210560"/>
          <a:ext cx="19812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4116523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parts of resoiratory tract infections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2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Acute bronchitis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2A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28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Unknown etiology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4A2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334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0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82"/>
    </mc:Choice>
    <mc:Fallback xmlns="">
      <p:transition spd="slow" advTm="1538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3519</TotalTime>
  <Words>2178</Words>
  <Application>Microsoft Office PowerPoint</Application>
  <PresentationFormat>On-screen Show (4:3)</PresentationFormat>
  <Paragraphs>403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7" baseType="lpstr">
      <vt:lpstr>Arial</vt:lpstr>
      <vt:lpstr>Calibri</vt:lpstr>
      <vt:lpstr>Corbel</vt:lpstr>
      <vt:lpstr>Gill Sans MT</vt:lpstr>
      <vt:lpstr>Symbol</vt:lpstr>
      <vt:lpstr>Tahoma</vt:lpstr>
      <vt:lpstr>Times New Roman</vt:lpstr>
      <vt:lpstr>Times New Roman CE</vt:lpstr>
      <vt:lpstr>Wingdings</vt:lpstr>
      <vt:lpstr>Wingdings 2</vt:lpstr>
      <vt:lpstr>Dividend</vt:lpstr>
      <vt:lpstr>FACULTY OF MEDICAL SCIENCES CLINICAL PROPAEDEUTICS FOR PHARMACISTS (first week)   DIFFERENTIAL DIAGNOSIS OF COUGH. BRONCHIAL ASTHMA. CHRONIC OBSTRUCTIVE PULMONARY DISEASE.</vt:lpstr>
      <vt:lpstr>PowerPoint Presentation</vt:lpstr>
      <vt:lpstr>PowerPoint Presentation</vt:lpstr>
      <vt:lpstr>PRODUCTIVE COUGH</vt:lpstr>
      <vt:lpstr>sputum</vt:lpstr>
      <vt:lpstr>PowerPoint Presentation</vt:lpstr>
      <vt:lpstr>PowerPoint Presentation</vt:lpstr>
      <vt:lpstr>ETIOLOGY OF COUGH IN THE POPULATION &lt; 45 years old</vt:lpstr>
      <vt:lpstr>ETIOLOGY OF COUGH IN THE POPULATION &gt; 45 years old</vt:lpstr>
      <vt:lpstr>PowerPoint Presentation</vt:lpstr>
      <vt:lpstr>DURATION OF COUGH</vt:lpstr>
      <vt:lpstr>PowerPoint Presentation</vt:lpstr>
      <vt:lpstr>PowerPoint Presentation</vt:lpstr>
      <vt:lpstr>PowerPoint Presentation</vt:lpstr>
      <vt:lpstr>PowerPoint Presentation</vt:lpstr>
      <vt:lpstr>CARCINOMA</vt:lpstr>
      <vt:lpstr>Cough due to the use of ACE inhibitors</vt:lpstr>
      <vt:lpstr>Cough treatment</vt:lpstr>
      <vt:lpstr>Hemoptysis</vt:lpstr>
      <vt:lpstr>Division of hemoptysis</vt:lpstr>
      <vt:lpstr>Causes of hemoptysis</vt:lpstr>
      <vt:lpstr>INFLAMATORY PROCESSES</vt:lpstr>
      <vt:lpstr>CARDIOVASCULAR DISEASE</vt:lpstr>
      <vt:lpstr>OTHER</vt:lpstr>
      <vt:lpstr>PowerPoint Presentation</vt:lpstr>
      <vt:lpstr>BRONCHIAL ASTHMA</vt:lpstr>
      <vt:lpstr>Inflammatory cells, mediators and effects</vt:lpstr>
      <vt:lpstr>ETIOLOGY</vt:lpstr>
      <vt:lpstr>ETIOLOGY</vt:lpstr>
      <vt:lpstr>ETIOLOGY</vt:lpstr>
      <vt:lpstr>ETIOLOGY</vt:lpstr>
      <vt:lpstr>BRONCHIAL ASTHMA - DIAGNOSIS</vt:lpstr>
      <vt:lpstr>SYMPTOMS</vt:lpstr>
      <vt:lpstr>ACUTISATION</vt:lpstr>
      <vt:lpstr>Pulmonary function tests</vt:lpstr>
      <vt:lpstr>SPIROMETRY</vt:lpstr>
      <vt:lpstr>Bronchodilation test</vt:lpstr>
      <vt:lpstr>BRONCHOPROVOCATIVE TEST - INDICATIONS</vt:lpstr>
      <vt:lpstr>BRONCHOPROVOCATIVE TEST</vt:lpstr>
      <vt:lpstr>ALERGOLOGY </vt:lpstr>
      <vt:lpstr>PowerPoint Presentation</vt:lpstr>
      <vt:lpstr>Medicines to relieve symptoms </vt:lpstr>
      <vt:lpstr>MEDICINES TO CONTROL</vt:lpstr>
      <vt:lpstr>PowerPoint Presentation</vt:lpstr>
      <vt:lpstr>TREATMENT</vt:lpstr>
      <vt:lpstr>TREATMENT</vt:lpstr>
      <vt:lpstr>TREATMENT</vt:lpstr>
      <vt:lpstr>TREATMENT</vt:lpstr>
      <vt:lpstr>TREATMENT</vt:lpstr>
      <vt:lpstr>LOW, MEDIUM AND HIGH DOSES OF INHALATED CORTICOSTEROIDS</vt:lpstr>
      <vt:lpstr>PowerPoint Presentation</vt:lpstr>
      <vt:lpstr>CHRONIC OBSTRUCTIVE LUNG DISEASE</vt:lpstr>
      <vt:lpstr>RISK FACTORS</vt:lpstr>
      <vt:lpstr>PowerPoint Presentation</vt:lpstr>
      <vt:lpstr>COPD</vt:lpstr>
      <vt:lpstr>PowerPoint Presentation</vt:lpstr>
      <vt:lpstr>PowerPoint Presentation</vt:lpstr>
      <vt:lpstr>PowerPoint Presentation</vt:lpstr>
      <vt:lpstr>PowerPoint Presentation</vt:lpstr>
      <vt:lpstr>Consolidated representation of the updated GOLD treatment algorithms, as interpreted by the authors</vt:lpstr>
      <vt:lpstr>Initial Pharmacological Treatment and Follow-up Pharmacological Treatment algorithms as presented in the GOLD</vt:lpstr>
      <vt:lpstr>COURSE OF COPD</vt:lpstr>
      <vt:lpstr>ACUTISATION</vt:lpstr>
      <vt:lpstr>OTHER TREATMENT</vt:lpstr>
      <vt:lpstr>OXIGEN THERAPY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Prikaz slučaja</dc:title>
  <dc:creator>Admin</dc:creator>
  <cp:lastModifiedBy>Rada Vucic</cp:lastModifiedBy>
  <cp:revision>475</cp:revision>
  <dcterms:created xsi:type="dcterms:W3CDTF">2006-08-16T00:00:00Z</dcterms:created>
  <dcterms:modified xsi:type="dcterms:W3CDTF">2024-03-21T20:40:11Z</dcterms:modified>
</cp:coreProperties>
</file>